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5.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6.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7.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8.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9.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 id="2147483687" r:id="rId5"/>
    <p:sldMasterId id="2147483705" r:id="rId6"/>
    <p:sldMasterId id="2147483740" r:id="rId7"/>
    <p:sldMasterId id="2147483776" r:id="rId8"/>
    <p:sldMasterId id="2147483788" r:id="rId9"/>
    <p:sldMasterId id="2147483805" r:id="rId10"/>
    <p:sldMasterId id="2147483823" r:id="rId11"/>
    <p:sldMasterId id="2147483841" r:id="rId12"/>
    <p:sldMasterId id="2147483877" r:id="rId13"/>
  </p:sldMasterIdLst>
  <p:notesMasterIdLst>
    <p:notesMasterId r:id="rId53"/>
  </p:notesMasterIdLst>
  <p:sldIdLst>
    <p:sldId id="264" r:id="rId14"/>
    <p:sldId id="265" r:id="rId15"/>
    <p:sldId id="267" r:id="rId16"/>
    <p:sldId id="268"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slide" Target="slides/slide26.xml"/><Relationship Id="rId21" Type="http://schemas.openxmlformats.org/officeDocument/2006/relationships/slide" Target="slides/slide8.xml"/><Relationship Id="rId34" Type="http://schemas.openxmlformats.org/officeDocument/2006/relationships/slide" Target="slides/slide21.xml"/><Relationship Id="rId42" Type="http://schemas.openxmlformats.org/officeDocument/2006/relationships/slide" Target="slides/slide29.xml"/><Relationship Id="rId47" Type="http://schemas.openxmlformats.org/officeDocument/2006/relationships/slide" Target="slides/slide34.xml"/><Relationship Id="rId50" Type="http://schemas.openxmlformats.org/officeDocument/2006/relationships/slide" Target="slides/slide37.xml"/><Relationship Id="rId55"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2" Type="http://schemas.openxmlformats.org/officeDocument/2006/relationships/customXml" Target="../customXml/item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41" Type="http://schemas.openxmlformats.org/officeDocument/2006/relationships/slide" Target="slides/slide28.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slide" Target="slides/slide6.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38.xml"/><Relationship Id="rId3" Type="http://schemas.openxmlformats.org/officeDocument/2006/relationships/customXml" Target="../customXml/item3.xml"/></Relationships>
</file>

<file path=ppt/media/image1.jpeg>
</file>

<file path=ppt/media/image10.jpe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5/19/2022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5547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88871474"/>
      </p:ext>
    </p:extLst>
  </p:cSld>
  <p:clrMapOvr>
    <a:masterClrMapping/>
  </p:clrMapOvr>
  <p:hf sldNum="0"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865971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1577766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744540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67833855"/>
      </p:ext>
    </p:extLst>
  </p:cSld>
  <p:clrMapOvr>
    <a:masterClrMapping/>
  </p:clrMapOvr>
  <p:hf sldNum="0" hdr="0" ftr="0" dt="0"/>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91986864"/>
      </p:ext>
    </p:extLst>
  </p:cSld>
  <p:clrMapOvr>
    <a:masterClrMapping/>
  </p:clrMapOvr>
  <p:hf sldNum="0" hdr="0" ftr="0" dt="0"/>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87274668"/>
      </p:ext>
    </p:extLst>
  </p:cSld>
  <p:clrMapOvr>
    <a:masterClrMapping/>
  </p:clrMapOvr>
  <p:hf sldNum="0" hdr="0" ftr="0" dt="0"/>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90867405"/>
      </p:ext>
    </p:extLst>
  </p:cSld>
  <p:clrMapOvr>
    <a:masterClrMapping/>
  </p:clrMapOvr>
  <p:hf sldNum="0" hdr="0" ftr="0" dt="0"/>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54779291"/>
      </p:ext>
    </p:extLst>
  </p:cSld>
  <p:clrMapOvr>
    <a:masterClrMapping/>
  </p:clrMapOvr>
  <p:hf sldNum="0"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5/19/2022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57820095"/>
      </p:ext>
    </p:extLst>
  </p:cSld>
  <p:clrMapOvr>
    <a:masterClrMapping/>
  </p:clrMapOvr>
  <p:hf sldNum="0"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2901437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76013269"/>
      </p:ext>
    </p:extLst>
  </p:cSld>
  <p:clrMapOvr>
    <a:masterClrMapping/>
  </p:clrMapOvr>
  <p:hf sldNum="0"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72496185"/>
      </p:ext>
    </p:extLst>
  </p:cSld>
  <p:clrMapOvr>
    <a:masterClrMapping/>
  </p:clrMapOvr>
  <p:hf sldNum="0"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5788300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6465263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9167991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5433145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4652014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35275422"/>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4926026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0185431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59294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31413451"/>
      </p:ext>
    </p:extLst>
  </p:cSld>
  <p:clrMapOvr>
    <a:masterClrMapping/>
  </p:clrMapOvr>
  <p:hf sldNum="0"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13380498"/>
      </p:ext>
    </p:extLst>
  </p:cSld>
  <p:clrMapOvr>
    <a:masterClrMapping/>
  </p:clrMapOvr>
  <p:hf sldNum="0"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00859095"/>
      </p:ext>
    </p:extLst>
  </p:cSld>
  <p:clrMapOvr>
    <a:masterClrMapping/>
  </p:clrMapOvr>
  <p:hf sldNum="0"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86378524"/>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13031541"/>
      </p:ext>
    </p:extLst>
  </p:cSld>
  <p:clrMapOvr>
    <a:masterClrMapping/>
  </p:clrMapOvr>
  <p:hf sldNum="0"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76614285"/>
      </p:ext>
    </p:extLst>
  </p:cSld>
  <p:clrMapOvr>
    <a:masterClrMapping/>
  </p:clrMapOvr>
  <p:hf sldNum="0"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51734509"/>
      </p:ext>
    </p:extLst>
  </p:cSld>
  <p:clrMapOvr>
    <a:masterClrMapping/>
  </p:clrMapOvr>
  <p:hf sldNum="0"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77179732"/>
      </p:ext>
    </p:extLst>
  </p:cSld>
  <p:clrMapOvr>
    <a:masterClrMapping/>
  </p:clrMapOvr>
  <p:hf sldNum="0"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93881086"/>
      </p:ext>
    </p:extLst>
  </p:cSld>
  <p:clrMapOvr>
    <a:masterClrMapping/>
  </p:clrMapOvr>
  <p:hf sldNum="0"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6676028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739062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33116611"/>
      </p:ext>
    </p:extLst>
  </p:cSld>
  <p:clrMapOvr>
    <a:masterClrMapping/>
  </p:clrMapOvr>
  <p:hf sldNum="0"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3642893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10703645"/>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4753050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2149153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7005029"/>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61030929"/>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5344666"/>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26571171"/>
      </p:ext>
    </p:extLst>
  </p:cSld>
  <p:clrMapOvr>
    <a:masterClrMapping/>
  </p:clrMapOvr>
  <p:hf sldNum="0" hdr="0" ft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4494969"/>
      </p:ext>
    </p:extLst>
  </p:cSld>
  <p:clrMapOvr>
    <a:masterClrMapping/>
  </p:clrMapOvr>
  <p:hf sldNum="0" hdr="0" ft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4190389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8119225"/>
      </p:ext>
    </p:extLst>
  </p:cSld>
  <p:clrMapOvr>
    <a:masterClrMapping/>
  </p:clrMapOvr>
  <p:hf sldNum="0"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39498030"/>
      </p:ext>
    </p:extLst>
  </p:cSld>
  <p:clrMapOvr>
    <a:masterClrMapping/>
  </p:clrMapOvr>
  <p:hf sldNum="0" hdr="0" ft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34692544"/>
      </p:ext>
    </p:extLst>
  </p:cSld>
  <p:clrMapOvr>
    <a:masterClrMapping/>
  </p:clrMapOvr>
  <p:hf sldNum="0"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78020000"/>
      </p:ext>
    </p:extLst>
  </p:cSld>
  <p:clrMapOvr>
    <a:masterClrMapping/>
  </p:clrMapOvr>
  <p:hf sldNum="0"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91460747"/>
      </p:ext>
    </p:extLst>
  </p:cSld>
  <p:clrMapOvr>
    <a:masterClrMapping/>
  </p:clrMapOvr>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02660616"/>
      </p:ext>
    </p:extLst>
  </p:cSld>
  <p:clrMapOvr>
    <a:masterClrMapping/>
  </p:clrMapOvr>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459332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32769644"/>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9273399"/>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86380933"/>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309263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4455218"/>
      </p:ext>
    </p:extLst>
  </p:cSld>
  <p:clrMapOvr>
    <a:masterClrMapping/>
  </p:clrMapOvr>
  <p:hf sldNum="0"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45128196"/>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80970769"/>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570994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9073061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2511857"/>
      </p:ext>
    </p:extLst>
  </p:cSld>
  <p:clrMapOvr>
    <a:masterClrMapping/>
  </p:clrMapOvr>
  <p:hf sldNum="0" hdr="0" ftr="0" dt="0"/>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98029027"/>
      </p:ext>
    </p:extLst>
  </p:cSld>
  <p:clrMapOvr>
    <a:masterClrMapping/>
  </p:clrMapOvr>
  <p:hf sldNum="0" hdr="0" ftr="0" dt="0"/>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607559908"/>
      </p:ext>
    </p:extLst>
  </p:cSld>
  <p:clrMapOvr>
    <a:masterClrMapping/>
  </p:clrMapOvr>
  <p:hf sldNum="0" hdr="0" ftr="0" dt="0"/>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10587506"/>
      </p:ext>
    </p:extLst>
  </p:cSld>
  <p:clrMapOvr>
    <a:masterClrMapping/>
  </p:clrMapOvr>
  <p:hf sldNum="0" hdr="0" ftr="0" dt="0"/>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3817846"/>
      </p:ext>
    </p:extLst>
  </p:cSld>
  <p:clrMapOvr>
    <a:masterClrMapping/>
  </p:clrMapOvr>
  <p:hf sldNum="0" hdr="0" ftr="0" dt="0"/>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5572723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27596029"/>
      </p:ext>
    </p:extLst>
  </p:cSld>
  <p:clrMapOvr>
    <a:masterClrMapping/>
  </p:clrMapOvr>
  <p:hf sldNum="0"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57231987"/>
      </p:ext>
    </p:extLst>
  </p:cSld>
  <p:clrMapOvr>
    <a:masterClrMapping/>
  </p:clrMapOvr>
  <p:hf sldNum="0" hdr="0" ftr="0" dt="0"/>
</p:sldLayout>
</file>

<file path=ppt/slideLayouts/slideLayout1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92929659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836173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050230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89720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396785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94208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34272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784091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090724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3167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39356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998304"/>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46079055"/>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87068657"/>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554639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566943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84645309"/>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17360066"/>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2447174"/>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80040900"/>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1292562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17567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3452875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0469332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15244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32150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083961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615627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042037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753258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5682366"/>
      </p:ext>
    </p:extLst>
  </p:cSld>
  <p:clrMapOvr>
    <a:masterClrMapping/>
  </p:clrMapOvr>
  <p:hf sldNum="0"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807958377"/>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14441621"/>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73003561"/>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05443687"/>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05607724"/>
      </p:ext>
    </p:extLst>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5194932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3700648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4103057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5546362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3516173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678503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4564353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8240405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00778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784396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5116021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4991940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3940495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80131080"/>
      </p:ext>
    </p:extLst>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152193869"/>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6137689"/>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54284293"/>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6658186"/>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67174291"/>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46867699"/>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A0C0817-A112-4847-8014-A94B7D2A4EA3}"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352542"/>
      </p:ext>
    </p:extLst>
  </p:cSld>
  <p:clrMapOvr>
    <a:overrideClrMapping bg1="dk1" tx1="lt1" bg2="dk2" tx2="lt2" accent1="accent1" accent2="accent2" accent3="accent3" accent4="accent4" accent5="accent5" accent6="accent6" hlink="hlink" folHlink="folHlink"/>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07844983"/>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D9C646AA-F36E-4540-911D-FFFC0A0EF24A}"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29000743"/>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1977940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6FA2B21-3FCD-4721-B95C-427943F61125}" type="datetime1">
              <a:rPr lang="en-US" smtClean="0"/>
              <a:t>5/19/2022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53133811"/>
      </p:ext>
    </p:extLst>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F6FA2B21-3FCD-4721-B95C-427943F61125}"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006820"/>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8516375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4521667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F6FA2B21-3FCD-4721-B95C-427943F61125}" type="datetime1">
              <a:rPr lang="en-US" smtClean="0"/>
              <a:t>5/19/2022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96818470"/>
      </p:ext>
    </p:extLst>
  </p:cSld>
  <p:clrMapOvr>
    <a:masterClrMapping/>
  </p:clrMapOvr>
  <p:hf sldNum="0"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778CE86-875F-4587-BCF6-FA054AFC0D53}" type="datetime1">
              <a:rPr lang="en-US" smtClean="0"/>
              <a:pPr/>
              <a:t>5/19/2022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pPr algn="l"/>
            <a:endParaRPr lang="en-US" dirty="0"/>
          </a:p>
        </p:txBody>
      </p:sp>
      <p:sp>
        <p:nvSpPr>
          <p:cNvPr id="10" name="Slide Number Placeholder 9"/>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29072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74301115"/>
      </p:ext>
    </p:extLst>
  </p:cSld>
  <p:clrMapOvr>
    <a:masterClrMapping/>
  </p:clrMapOvr>
  <p:hf sldNum="0"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31590606"/>
      </p:ext>
    </p:extLst>
  </p:cSld>
  <p:clrMapOvr>
    <a:masterClrMapping/>
  </p:clrMapOvr>
  <p:hf sldNum="0"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499024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42795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8230315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090222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353030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268923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6565913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1886442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3825333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4399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34590026"/>
      </p:ext>
    </p:extLst>
  </p:cSld>
  <p:clrMapOvr>
    <a:masterClrMapping/>
  </p:clrMapOvr>
  <p:hf sldNum="0"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4B7E4EF-A1BD-40F4-AB7B-04F084DD991D}"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79983034"/>
      </p:ext>
    </p:extLst>
  </p:cSld>
  <p:clrMapOvr>
    <a:masterClrMapping/>
  </p:clrMapOvr>
  <p:hf sldNum="0"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5442079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7139447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108097510"/>
      </p:ext>
    </p:extLst>
  </p:cSld>
  <p:clrMapOvr>
    <a:masterClrMapping/>
  </p:clrMapOvr>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14284197"/>
      </p:ext>
    </p:extLst>
  </p:cSld>
  <p:clrMapOvr>
    <a:masterClrMapping/>
  </p:clrMapOvr>
  <p:hf sldNum="0"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73051732"/>
      </p:ext>
    </p:extLst>
  </p:cSld>
  <p:clrMapOvr>
    <a:masterClrMapping/>
  </p:clrMapOvr>
  <p:hf sldNum="0"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82911047"/>
      </p:ext>
    </p:extLst>
  </p:cSld>
  <p:clrMapOvr>
    <a:masterClrMapping/>
  </p:clrMapOvr>
  <p:hf sldNum="0"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A0C0817-A112-4847-8014-A94B7D2A4EA3}" type="datetime1">
              <a:rPr lang="en-US" smtClean="0"/>
              <a:t>5/19/2022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3329183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6287784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6985961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2582928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777035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3144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52.xml"/><Relationship Id="rId13" Type="http://schemas.openxmlformats.org/officeDocument/2006/relationships/slideLayout" Target="../slideLayouts/slideLayout157.xml"/><Relationship Id="rId18" Type="http://schemas.openxmlformats.org/officeDocument/2006/relationships/theme" Target="../theme/theme10.xml"/><Relationship Id="rId3" Type="http://schemas.openxmlformats.org/officeDocument/2006/relationships/slideLayout" Target="../slideLayouts/slideLayout147.xml"/><Relationship Id="rId7" Type="http://schemas.openxmlformats.org/officeDocument/2006/relationships/slideLayout" Target="../slideLayouts/slideLayout151.xml"/><Relationship Id="rId12" Type="http://schemas.openxmlformats.org/officeDocument/2006/relationships/slideLayout" Target="../slideLayouts/slideLayout156.xml"/><Relationship Id="rId17" Type="http://schemas.openxmlformats.org/officeDocument/2006/relationships/slideLayout" Target="../slideLayouts/slideLayout161.xml"/><Relationship Id="rId2" Type="http://schemas.openxmlformats.org/officeDocument/2006/relationships/slideLayout" Target="../slideLayouts/slideLayout146.xml"/><Relationship Id="rId16" Type="http://schemas.openxmlformats.org/officeDocument/2006/relationships/slideLayout" Target="../slideLayouts/slideLayout160.xml"/><Relationship Id="rId1" Type="http://schemas.openxmlformats.org/officeDocument/2006/relationships/slideLayout" Target="../slideLayouts/slideLayout145.xml"/><Relationship Id="rId6" Type="http://schemas.openxmlformats.org/officeDocument/2006/relationships/slideLayout" Target="../slideLayouts/slideLayout150.xml"/><Relationship Id="rId11" Type="http://schemas.openxmlformats.org/officeDocument/2006/relationships/slideLayout" Target="../slideLayouts/slideLayout155.xml"/><Relationship Id="rId5" Type="http://schemas.openxmlformats.org/officeDocument/2006/relationships/slideLayout" Target="../slideLayouts/slideLayout149.xml"/><Relationship Id="rId15" Type="http://schemas.openxmlformats.org/officeDocument/2006/relationships/slideLayout" Target="../slideLayouts/slideLayout159.xml"/><Relationship Id="rId10" Type="http://schemas.openxmlformats.org/officeDocument/2006/relationships/slideLayout" Target="../slideLayouts/slideLayout154.xml"/><Relationship Id="rId19" Type="http://schemas.openxmlformats.org/officeDocument/2006/relationships/image" Target="../media/image11.png"/><Relationship Id="rId4" Type="http://schemas.openxmlformats.org/officeDocument/2006/relationships/slideLayout" Target="../slideLayouts/slideLayout148.xml"/><Relationship Id="rId9" Type="http://schemas.openxmlformats.org/officeDocument/2006/relationships/slideLayout" Target="../slideLayouts/slideLayout153.xml"/><Relationship Id="rId14" Type="http://schemas.openxmlformats.org/officeDocument/2006/relationships/slideLayout" Target="../slideLayouts/slideLayout15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image" Target="../media/image2.png"/><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theme" Target="../theme/theme3.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theme" Target="../theme/theme4.xml"/><Relationship Id="rId3" Type="http://schemas.openxmlformats.org/officeDocument/2006/relationships/slideLayout" Target="../slideLayouts/slideLayout52.xml"/><Relationship Id="rId21" Type="http://schemas.openxmlformats.org/officeDocument/2006/relationships/image" Target="../media/image6.png"/><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image" Target="../media/image5.png"/><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image" Target="../media/image4.png"/><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5.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theme" Target="../theme/theme6.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1.xml"/><Relationship Id="rId13" Type="http://schemas.openxmlformats.org/officeDocument/2006/relationships/slideLayout" Target="../slideLayouts/slideLayout106.xml"/><Relationship Id="rId18" Type="http://schemas.openxmlformats.org/officeDocument/2006/relationships/theme" Target="../theme/theme7.xml"/><Relationship Id="rId3" Type="http://schemas.openxmlformats.org/officeDocument/2006/relationships/slideLayout" Target="../slideLayouts/slideLayout96.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10" Type="http://schemas.openxmlformats.org/officeDocument/2006/relationships/slideLayout" Target="../slideLayouts/slideLayout103.xml"/><Relationship Id="rId19" Type="http://schemas.openxmlformats.org/officeDocument/2006/relationships/image" Target="../media/image3.jpeg"/><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slideLayout" Target="../slideLayouts/slideLayout123.xml"/><Relationship Id="rId18" Type="http://schemas.openxmlformats.org/officeDocument/2006/relationships/theme" Target="../theme/theme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 Type="http://schemas.openxmlformats.org/officeDocument/2006/relationships/slideLayout" Target="../slideLayouts/slideLayout112.xml"/><Relationship Id="rId16" Type="http://schemas.openxmlformats.org/officeDocument/2006/relationships/slideLayout" Target="../slideLayouts/slideLayout126.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10" Type="http://schemas.openxmlformats.org/officeDocument/2006/relationships/slideLayout" Target="../slideLayouts/slideLayout120.xml"/><Relationship Id="rId19" Type="http://schemas.openxmlformats.org/officeDocument/2006/relationships/image" Target="../media/image8.png"/><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5.xml"/><Relationship Id="rId13" Type="http://schemas.openxmlformats.org/officeDocument/2006/relationships/slideLayout" Target="../slideLayouts/slideLayout140.xml"/><Relationship Id="rId18" Type="http://schemas.openxmlformats.org/officeDocument/2006/relationships/theme" Target="../theme/theme9.xml"/><Relationship Id="rId3" Type="http://schemas.openxmlformats.org/officeDocument/2006/relationships/slideLayout" Target="../slideLayouts/slideLayout130.xml"/><Relationship Id="rId7" Type="http://schemas.openxmlformats.org/officeDocument/2006/relationships/slideLayout" Target="../slideLayouts/slideLayout134.xml"/><Relationship Id="rId12" Type="http://schemas.openxmlformats.org/officeDocument/2006/relationships/slideLayout" Target="../slideLayouts/slideLayout139.xml"/><Relationship Id="rId17" Type="http://schemas.openxmlformats.org/officeDocument/2006/relationships/slideLayout" Target="../slideLayouts/slideLayout144.xml"/><Relationship Id="rId2" Type="http://schemas.openxmlformats.org/officeDocument/2006/relationships/slideLayout" Target="../slideLayouts/slideLayout129.xml"/><Relationship Id="rId16" Type="http://schemas.openxmlformats.org/officeDocument/2006/relationships/slideLayout" Target="../slideLayouts/slideLayout143.xml"/><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5" Type="http://schemas.openxmlformats.org/officeDocument/2006/relationships/slideLayout" Target="../slideLayouts/slideLayout132.xml"/><Relationship Id="rId15" Type="http://schemas.openxmlformats.org/officeDocument/2006/relationships/slideLayout" Target="../slideLayouts/slideLayout142.xml"/><Relationship Id="rId10" Type="http://schemas.openxmlformats.org/officeDocument/2006/relationships/slideLayout" Target="../slideLayouts/slideLayout137.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50986860"/>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7303863"/>
      </p:ext>
    </p:extLst>
  </p:cSld>
  <p:clrMap bg1="dk1" tx1="lt1" bg2="dk2" tx2="lt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2" r:id="rId5"/>
    <p:sldLayoutId id="2147483883" r:id="rId6"/>
    <p:sldLayoutId id="2147483884" r:id="rId7"/>
    <p:sldLayoutId id="2147483885" r:id="rId8"/>
    <p:sldLayoutId id="2147483886" r:id="rId9"/>
    <p:sldLayoutId id="2147483887" r:id="rId10"/>
    <p:sldLayoutId id="2147483888" r:id="rId11"/>
    <p:sldLayoutId id="2147483889" r:id="rId12"/>
    <p:sldLayoutId id="2147483890" r:id="rId13"/>
    <p:sldLayoutId id="2147483891" r:id="rId14"/>
    <p:sldLayoutId id="2147483892" r:id="rId15"/>
    <p:sldLayoutId id="2147483893" r:id="rId16"/>
    <p:sldLayoutId id="2147483894"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860950778"/>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74442929"/>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576860887"/>
      </p:ext>
    </p:extLst>
  </p:cSld>
  <p:clrMap bg1="dk1" tx1="lt1" bg2="dk2" tx2="lt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82938180"/>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77426977"/>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14662784"/>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07572333"/>
      </p:ext>
    </p:extLst>
  </p:cSld>
  <p:clrMap bg1="dk1" tx1="lt1" bg2="dk2" tx2="lt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7" r:id="rId14"/>
    <p:sldLayoutId id="2147483838" r:id="rId15"/>
    <p:sldLayoutId id="2147483839" r:id="rId16"/>
    <p:sldLayoutId id="2147483840"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5/19/2022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78237572"/>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 id="2147483858"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3.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8.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8.xml"/></Relationships>
</file>

<file path=ppt/slides/_rels/slide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8.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3.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95.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12.xml"/></Relationships>
</file>

<file path=ppt/slides/_rels/slide3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29.xml"/></Relationships>
</file>

<file path=ppt/slides/_rels/slide3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2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166191" y="1231162"/>
            <a:ext cx="10257183" cy="2590800"/>
          </a:xfrm>
          <a:effectLst>
            <a:outerShdw blurRad="50800" dist="38100" dir="18900000" algn="bl" rotWithShape="0">
              <a:prstClr val="black">
                <a:alpha val="40000"/>
              </a:prstClr>
            </a:outerShdw>
          </a:effectLst>
        </p:spPr>
        <p:txBody>
          <a:bodyPr>
            <a:normAutofit/>
          </a:bodyPr>
          <a:lstStyle/>
          <a:p>
            <a:pPr algn="ctr"/>
            <a:r>
              <a:rPr lang="en-US" sz="6000" b="1" dirty="0">
                <a:solidFill>
                  <a:srgbClr val="C00000"/>
                </a:solidFill>
                <a:latin typeface="Algerian" panose="04020705040A02060702" pitchFamily="82" charset="0"/>
              </a:rPr>
              <a:t>Housing PRICE PREDICTION</a:t>
            </a:r>
            <a:endParaRPr lang="en-US" sz="7200" b="1" dirty="0">
              <a:solidFill>
                <a:srgbClr val="C00000"/>
              </a:solidFill>
              <a:latin typeface="Algerian" panose="04020705040A02060702" pitchFamily="82" charset="0"/>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2857807" y="4739029"/>
            <a:ext cx="8936627" cy="1201903"/>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Autofit/>
          </a:bodyPr>
          <a:lstStyle/>
          <a:p>
            <a:pPr algn="r">
              <a:spcAft>
                <a:spcPts val="600"/>
              </a:spcAft>
            </a:pPr>
            <a:r>
              <a:rPr lang="en-US" sz="3600" b="1" i="1" dirty="0">
                <a:solidFill>
                  <a:schemeClr val="tx1">
                    <a:lumMod val="95000"/>
                    <a:lumOff val="5000"/>
                  </a:schemeClr>
                </a:solidFill>
                <a:latin typeface="Algerian" panose="04020705040A02060702" pitchFamily="82" charset="0"/>
                <a:cs typeface="Times New Roman" panose="02020603050405020304" pitchFamily="18" charset="0"/>
              </a:rPr>
              <a:t>Presented</a:t>
            </a:r>
            <a:r>
              <a:rPr lang="en-US" sz="3200" b="1" i="1" dirty="0">
                <a:solidFill>
                  <a:schemeClr val="tx1">
                    <a:lumMod val="95000"/>
                    <a:lumOff val="5000"/>
                  </a:schemeClr>
                </a:solidFill>
                <a:latin typeface="Algerian" panose="04020705040A02060702" pitchFamily="82" charset="0"/>
                <a:cs typeface="Times New Roman" panose="02020603050405020304" pitchFamily="18" charset="0"/>
              </a:rPr>
              <a:t> By</a:t>
            </a:r>
          </a:p>
          <a:p>
            <a:pPr algn="r">
              <a:spcAft>
                <a:spcPts val="600"/>
              </a:spcAft>
            </a:pPr>
            <a:r>
              <a:rPr lang="en-US" sz="3200" b="1" i="1" dirty="0">
                <a:solidFill>
                  <a:schemeClr val="tx1">
                    <a:lumMod val="95000"/>
                    <a:lumOff val="5000"/>
                  </a:schemeClr>
                </a:solidFill>
                <a:latin typeface="Algerian" panose="04020705040A02060702" pitchFamily="82" charset="0"/>
                <a:cs typeface="Times New Roman" panose="02020603050405020304" pitchFamily="18" charset="0"/>
              </a:rPr>
              <a:t>Aamina </a:t>
            </a:r>
            <a:r>
              <a:rPr lang="en-US" sz="3600" b="1" i="1" dirty="0">
                <a:solidFill>
                  <a:schemeClr val="tx1">
                    <a:lumMod val="95000"/>
                    <a:lumOff val="5000"/>
                  </a:schemeClr>
                </a:solidFill>
                <a:latin typeface="Algerian" panose="04020705040A02060702" pitchFamily="82" charset="0"/>
                <a:cs typeface="Times New Roman" panose="02020603050405020304" pitchFamily="18" charset="0"/>
              </a:rPr>
              <a:t>Ruvaida</a:t>
            </a:r>
            <a:endParaRPr lang="en-US" sz="3200" b="1" i="1" dirty="0">
              <a:solidFill>
                <a:schemeClr val="tx1">
                  <a:lumMod val="95000"/>
                  <a:lumOff val="5000"/>
                </a:schemeClr>
              </a:solidFill>
              <a:latin typeface="Algerian" panose="04020705040A02060702" pitchFamily="82" charset="0"/>
              <a:cs typeface="Times New Roman" panose="02020603050405020304" pitchFamily="18" charset="0"/>
            </a:endParaRPr>
          </a:p>
          <a:p>
            <a:pPr>
              <a:spcAft>
                <a:spcPts val="600"/>
              </a:spcAft>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6CAA127-9C41-4FEF-6604-965E61D7A3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922" y="723330"/>
            <a:ext cx="10972800" cy="613466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9E7D7A3-2702-97F0-EFBE-2A2CA9580F70}"/>
              </a:ext>
            </a:extLst>
          </p:cNvPr>
          <p:cNvSpPr/>
          <p:nvPr/>
        </p:nvSpPr>
        <p:spPr>
          <a:xfrm>
            <a:off x="2702257" y="150125"/>
            <a:ext cx="6905767" cy="36849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i="1" dirty="0">
                <a:solidFill>
                  <a:schemeClr val="tx1">
                    <a:lumMod val="95000"/>
                    <a:lumOff val="5000"/>
                  </a:schemeClr>
                </a:solidFill>
              </a:rPr>
              <a:t>Visualization of Regression plot</a:t>
            </a:r>
          </a:p>
        </p:txBody>
      </p:sp>
    </p:spTree>
    <p:extLst>
      <p:ext uri="{BB962C8B-B14F-4D97-AF65-F5344CB8AC3E}">
        <p14:creationId xmlns:p14="http://schemas.microsoft.com/office/powerpoint/2010/main" val="2913081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0F743C63-D374-4C38-6965-41B18A40D8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46332"/>
            <a:ext cx="12192000" cy="621166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3D1F853-1747-73D4-6495-F3B5DFDB0E05}"/>
              </a:ext>
            </a:extLst>
          </p:cNvPr>
          <p:cNvSpPr/>
          <p:nvPr/>
        </p:nvSpPr>
        <p:spPr>
          <a:xfrm>
            <a:off x="0" y="0"/>
            <a:ext cx="12192000" cy="646331"/>
          </a:xfrm>
          <a:prstGeom prst="rect">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91440" tIns="45720" rIns="91440" bIns="45720">
            <a:spAutoFit/>
          </a:bodyPr>
          <a:lstStyle/>
          <a:p>
            <a:pPr algn="ctr"/>
            <a:r>
              <a:rPr lang="en-IN"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Visualization of Scatterplot for Numerical Data</a:t>
            </a:r>
          </a:p>
        </p:txBody>
      </p:sp>
    </p:spTree>
    <p:extLst>
      <p:ext uri="{BB962C8B-B14F-4D97-AF65-F5344CB8AC3E}">
        <p14:creationId xmlns:p14="http://schemas.microsoft.com/office/powerpoint/2010/main" val="1571024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939712-78AC-149B-69DA-97303166793F}"/>
              </a:ext>
            </a:extLst>
          </p:cNvPr>
          <p:cNvPicPr>
            <a:picLocks noChangeAspect="1"/>
          </p:cNvPicPr>
          <p:nvPr/>
        </p:nvPicPr>
        <p:blipFill>
          <a:blip r:embed="rId2"/>
          <a:stretch>
            <a:fillRect/>
          </a:stretch>
        </p:blipFill>
        <p:spPr>
          <a:xfrm>
            <a:off x="0" y="901148"/>
            <a:ext cx="3737113" cy="5956852"/>
          </a:xfrm>
          <a:prstGeom prst="rect">
            <a:avLst/>
          </a:prstGeom>
        </p:spPr>
      </p:pic>
      <p:pic>
        <p:nvPicPr>
          <p:cNvPr id="5" name="Picture 4">
            <a:extLst>
              <a:ext uri="{FF2B5EF4-FFF2-40B4-BE49-F238E27FC236}">
                <a16:creationId xmlns:a16="http://schemas.microsoft.com/office/drawing/2014/main" id="{EFC3DD52-56AF-B892-FE46-3616F423D743}"/>
              </a:ext>
            </a:extLst>
          </p:cNvPr>
          <p:cNvPicPr>
            <a:picLocks noChangeAspect="1"/>
          </p:cNvPicPr>
          <p:nvPr/>
        </p:nvPicPr>
        <p:blipFill>
          <a:blip r:embed="rId3"/>
          <a:stretch>
            <a:fillRect/>
          </a:stretch>
        </p:blipFill>
        <p:spPr>
          <a:xfrm>
            <a:off x="3737113" y="901148"/>
            <a:ext cx="4097200" cy="5909228"/>
          </a:xfrm>
          <a:prstGeom prst="rect">
            <a:avLst/>
          </a:prstGeom>
        </p:spPr>
      </p:pic>
      <p:pic>
        <p:nvPicPr>
          <p:cNvPr id="7" name="Picture 6">
            <a:extLst>
              <a:ext uri="{FF2B5EF4-FFF2-40B4-BE49-F238E27FC236}">
                <a16:creationId xmlns:a16="http://schemas.microsoft.com/office/drawing/2014/main" id="{89828336-550B-4B4C-2CC5-8BFB24AC6B43}"/>
              </a:ext>
            </a:extLst>
          </p:cNvPr>
          <p:cNvPicPr>
            <a:picLocks noChangeAspect="1"/>
          </p:cNvPicPr>
          <p:nvPr/>
        </p:nvPicPr>
        <p:blipFill>
          <a:blip r:embed="rId4"/>
          <a:stretch>
            <a:fillRect/>
          </a:stretch>
        </p:blipFill>
        <p:spPr>
          <a:xfrm>
            <a:off x="7834313" y="853524"/>
            <a:ext cx="4357688" cy="5956852"/>
          </a:xfrm>
          <a:prstGeom prst="rect">
            <a:avLst/>
          </a:prstGeom>
        </p:spPr>
      </p:pic>
      <p:sp>
        <p:nvSpPr>
          <p:cNvPr id="9" name="Rectangle 8">
            <a:extLst>
              <a:ext uri="{FF2B5EF4-FFF2-40B4-BE49-F238E27FC236}">
                <a16:creationId xmlns:a16="http://schemas.microsoft.com/office/drawing/2014/main" id="{69CDF2C7-D8A0-CF50-3527-11850BBC7FED}"/>
              </a:ext>
            </a:extLst>
          </p:cNvPr>
          <p:cNvSpPr/>
          <p:nvPr/>
        </p:nvSpPr>
        <p:spPr>
          <a:xfrm>
            <a:off x="2080591" y="145774"/>
            <a:ext cx="8348870" cy="543339"/>
          </a:xfrm>
          <a:prstGeom prst="rect">
            <a:avLst/>
          </a:prstGeom>
          <a:effectLst>
            <a:innerShdw blurRad="114300">
              <a:prstClr val="black"/>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rial Black" panose="020B0A04020102020204" pitchFamily="34" charset="0"/>
              </a:rPr>
              <a:t>Visualization of  Categorical data in Test data</a:t>
            </a:r>
          </a:p>
        </p:txBody>
      </p:sp>
    </p:spTree>
    <p:extLst>
      <p:ext uri="{BB962C8B-B14F-4D97-AF65-F5344CB8AC3E}">
        <p14:creationId xmlns:p14="http://schemas.microsoft.com/office/powerpoint/2010/main" val="4084622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ADD42-3B88-6818-BC76-BBD52E32140A}"/>
              </a:ext>
            </a:extLst>
          </p:cNvPr>
          <p:cNvSpPr>
            <a:spLocks noGrp="1"/>
          </p:cNvSpPr>
          <p:nvPr>
            <p:ph type="title"/>
          </p:nvPr>
        </p:nvSpPr>
        <p:spPr>
          <a:xfrm>
            <a:off x="2045606" y="434605"/>
            <a:ext cx="7729728" cy="347273"/>
          </a:xfrm>
          <a:scene3d>
            <a:camera prst="orthographicFront"/>
            <a:lightRig rig="threePt" dir="t"/>
          </a:scene3d>
          <a:sp3d>
            <a:bevelT prst="slope"/>
          </a:sp3d>
        </p:spPr>
        <p:txBody>
          <a:bodyPr>
            <a:normAutofit fontScale="90000"/>
          </a:bodyPr>
          <a:lstStyle/>
          <a:p>
            <a:r>
              <a:rPr lang="en-IN" b="1" dirty="0">
                <a:latin typeface="Lucida Handwriting" panose="03010101010101010101" pitchFamily="66" charset="0"/>
              </a:rPr>
              <a:t>Observation</a:t>
            </a:r>
          </a:p>
        </p:txBody>
      </p:sp>
      <p:sp>
        <p:nvSpPr>
          <p:cNvPr id="3" name="Content Placeholder 2">
            <a:extLst>
              <a:ext uri="{FF2B5EF4-FFF2-40B4-BE49-F238E27FC236}">
                <a16:creationId xmlns:a16="http://schemas.microsoft.com/office/drawing/2014/main" id="{4A2A08AC-B14D-2B77-202E-3A9BE5FF073E}"/>
              </a:ext>
            </a:extLst>
          </p:cNvPr>
          <p:cNvSpPr>
            <a:spLocks noGrp="1"/>
          </p:cNvSpPr>
          <p:nvPr>
            <p:ph idx="1"/>
          </p:nvPr>
        </p:nvSpPr>
        <p:spPr>
          <a:xfrm>
            <a:off x="808383" y="967410"/>
            <a:ext cx="10442713" cy="5751442"/>
          </a:xfrm>
        </p:spPr>
        <p:txBody>
          <a:bodyPr>
            <a:normAutofit fontScale="25000" lnSpcReduction="20000"/>
          </a:bodyPr>
          <a:lstStyle/>
          <a:p>
            <a:r>
              <a:rPr lang="en-IN" sz="7200" dirty="0">
                <a:latin typeface="Times New Roman" panose="02020603050405020304" pitchFamily="18" charset="0"/>
                <a:cs typeface="Times New Roman" panose="02020603050405020304" pitchFamily="18" charset="0"/>
              </a:rPr>
              <a:t>Residential Low Density count is high as compare to other </a:t>
            </a:r>
            <a:r>
              <a:rPr lang="en-IN" sz="7200" dirty="0" err="1">
                <a:latin typeface="Times New Roman" panose="02020603050405020304" pitchFamily="18" charset="0"/>
                <a:cs typeface="Times New Roman" panose="02020603050405020304" pitchFamily="18" charset="0"/>
              </a:rPr>
              <a:t>MSZoning</a:t>
            </a:r>
            <a:endParaRPr lang="en-IN" sz="7200" dirty="0">
              <a:latin typeface="Times New Roman" panose="02020603050405020304" pitchFamily="18" charset="0"/>
              <a:cs typeface="Times New Roman" panose="02020603050405020304" pitchFamily="18" charset="0"/>
            </a:endParaRPr>
          </a:p>
          <a:p>
            <a:r>
              <a:rPr lang="en-IN" sz="7200" dirty="0">
                <a:latin typeface="Times New Roman" panose="02020603050405020304" pitchFamily="18" charset="0"/>
                <a:cs typeface="Times New Roman" panose="02020603050405020304" pitchFamily="18" charset="0"/>
              </a:rPr>
              <a:t>* In the </a:t>
            </a:r>
            <a:r>
              <a:rPr lang="en-IN" sz="7200" dirty="0" err="1">
                <a:latin typeface="Times New Roman" panose="02020603050405020304" pitchFamily="18" charset="0"/>
                <a:cs typeface="Times New Roman" panose="02020603050405020304" pitchFamily="18" charset="0"/>
              </a:rPr>
              <a:t>Stree</a:t>
            </a:r>
            <a:r>
              <a:rPr lang="en-IN" sz="7200" dirty="0">
                <a:latin typeface="Times New Roman" panose="02020603050405020304" pitchFamily="18" charset="0"/>
                <a:cs typeface="Times New Roman" panose="02020603050405020304" pitchFamily="18" charset="0"/>
              </a:rPr>
              <a:t> Pave count is high, in increase of sales it also depends on the type of street</a:t>
            </a:r>
          </a:p>
          <a:p>
            <a:r>
              <a:rPr lang="en-IN" sz="7200" dirty="0">
                <a:latin typeface="Times New Roman" panose="02020603050405020304" pitchFamily="18" charset="0"/>
                <a:cs typeface="Times New Roman" panose="02020603050405020304" pitchFamily="18" charset="0"/>
              </a:rPr>
              <a:t>* In the general shape of the property, the </a:t>
            </a:r>
            <a:r>
              <a:rPr lang="en-IN" sz="7200" dirty="0" err="1">
                <a:latin typeface="Times New Roman" panose="02020603050405020304" pitchFamily="18" charset="0"/>
                <a:cs typeface="Times New Roman" panose="02020603050405020304" pitchFamily="18" charset="0"/>
              </a:rPr>
              <a:t>regural</a:t>
            </a:r>
            <a:r>
              <a:rPr lang="en-IN" sz="7200" dirty="0">
                <a:latin typeface="Times New Roman" panose="02020603050405020304" pitchFamily="18" charset="0"/>
                <a:cs typeface="Times New Roman" panose="02020603050405020304" pitchFamily="18" charset="0"/>
              </a:rPr>
              <a:t> shape has the maximum count, Single Regular count is also little high next to regular shape.</a:t>
            </a:r>
          </a:p>
          <a:p>
            <a:r>
              <a:rPr lang="en-IN" sz="7200" dirty="0">
                <a:latin typeface="Times New Roman" panose="02020603050405020304" pitchFamily="18" charset="0"/>
                <a:cs typeface="Times New Roman" panose="02020603050405020304" pitchFamily="18" charset="0"/>
              </a:rPr>
              <a:t>* If we see the flatness of the property, the property which is having the Near Flat level has maximum count. In the Depression flatness of </a:t>
            </a:r>
            <a:r>
              <a:rPr lang="en-IN" sz="7200" dirty="0" err="1">
                <a:latin typeface="Times New Roman" panose="02020603050405020304" pitchFamily="18" charset="0"/>
                <a:cs typeface="Times New Roman" panose="02020603050405020304" pitchFamily="18" charset="0"/>
              </a:rPr>
              <a:t>propery</a:t>
            </a:r>
            <a:r>
              <a:rPr lang="en-IN" sz="7200" dirty="0">
                <a:latin typeface="Times New Roman" panose="02020603050405020304" pitchFamily="18" charset="0"/>
                <a:cs typeface="Times New Roman" panose="02020603050405020304" pitchFamily="18" charset="0"/>
              </a:rPr>
              <a:t> has very less count.</a:t>
            </a:r>
          </a:p>
          <a:p>
            <a:r>
              <a:rPr lang="en-IN" sz="7200" dirty="0">
                <a:latin typeface="Times New Roman" panose="02020603050405020304" pitchFamily="18" charset="0"/>
                <a:cs typeface="Times New Roman" panose="02020603050405020304" pitchFamily="18" charset="0"/>
              </a:rPr>
              <a:t>* In the lot configuration, inside lot configuration has the maximum count.</a:t>
            </a:r>
          </a:p>
          <a:p>
            <a:r>
              <a:rPr lang="en-IN" sz="7200" dirty="0">
                <a:latin typeface="Times New Roman" panose="02020603050405020304" pitchFamily="18" charset="0"/>
                <a:cs typeface="Times New Roman" panose="02020603050405020304" pitchFamily="18" charset="0"/>
              </a:rPr>
              <a:t>* In the slope of </a:t>
            </a:r>
            <a:r>
              <a:rPr lang="en-IN" sz="7200" dirty="0" err="1">
                <a:latin typeface="Times New Roman" panose="02020603050405020304" pitchFamily="18" charset="0"/>
                <a:cs typeface="Times New Roman" panose="02020603050405020304" pitchFamily="18" charset="0"/>
              </a:rPr>
              <a:t>propety</a:t>
            </a:r>
            <a:r>
              <a:rPr lang="en-IN" sz="7200" dirty="0">
                <a:latin typeface="Times New Roman" panose="02020603050405020304" pitchFamily="18" charset="0"/>
                <a:cs typeface="Times New Roman" panose="02020603050405020304" pitchFamily="18" charset="0"/>
              </a:rPr>
              <a:t>, the gentle slope has the maximum count.</a:t>
            </a:r>
          </a:p>
          <a:p>
            <a:r>
              <a:rPr lang="en-IN" sz="7200" dirty="0">
                <a:latin typeface="Times New Roman" panose="02020603050405020304" pitchFamily="18" charset="0"/>
                <a:cs typeface="Times New Roman" panose="02020603050405020304" pitchFamily="18" charset="0"/>
              </a:rPr>
              <a:t>* In the </a:t>
            </a:r>
            <a:r>
              <a:rPr lang="en-IN" sz="7200" dirty="0" err="1">
                <a:latin typeface="Times New Roman" panose="02020603050405020304" pitchFamily="18" charset="0"/>
                <a:cs typeface="Times New Roman" panose="02020603050405020304" pitchFamily="18" charset="0"/>
              </a:rPr>
              <a:t>Neighborhood</a:t>
            </a:r>
            <a:r>
              <a:rPr lang="en-IN" sz="7200" dirty="0">
                <a:latin typeface="Times New Roman" panose="02020603050405020304" pitchFamily="18" charset="0"/>
                <a:cs typeface="Times New Roman" panose="02020603050405020304" pitchFamily="18" charset="0"/>
              </a:rPr>
              <a:t>: Physical locations within Ames city limits, NAMES has the maximum count as compare to others.</a:t>
            </a:r>
          </a:p>
          <a:p>
            <a:r>
              <a:rPr lang="en-IN" sz="7200" dirty="0">
                <a:latin typeface="Times New Roman" panose="02020603050405020304" pitchFamily="18" charset="0"/>
                <a:cs typeface="Times New Roman" panose="02020603050405020304" pitchFamily="18" charset="0"/>
              </a:rPr>
              <a:t>* In Condition1, proximity to various condition the normal condition has the maximum count. Many people to have normal proximity condition. So, its count is high.</a:t>
            </a:r>
          </a:p>
          <a:p>
            <a:r>
              <a:rPr lang="en-IN" sz="7200" dirty="0">
                <a:latin typeface="Times New Roman" panose="02020603050405020304" pitchFamily="18" charset="0"/>
                <a:cs typeface="Times New Roman" panose="02020603050405020304" pitchFamily="18" charset="0"/>
              </a:rPr>
              <a:t>* In Condition2,  Proximity to various conditions (if more than one is present) also people prefer the normal condition. So, it has the maximum count.</a:t>
            </a:r>
          </a:p>
          <a:p>
            <a:r>
              <a:rPr lang="en-IN" sz="7200" dirty="0">
                <a:latin typeface="Times New Roman" panose="02020603050405020304" pitchFamily="18" charset="0"/>
                <a:cs typeface="Times New Roman" panose="02020603050405020304" pitchFamily="18" charset="0"/>
              </a:rPr>
              <a:t>* In </a:t>
            </a:r>
            <a:r>
              <a:rPr lang="en-IN" sz="7200" dirty="0" err="1">
                <a:latin typeface="Times New Roman" panose="02020603050405020304" pitchFamily="18" charset="0"/>
                <a:cs typeface="Times New Roman" panose="02020603050405020304" pitchFamily="18" charset="0"/>
              </a:rPr>
              <a:t>BldgType</a:t>
            </a:r>
            <a:r>
              <a:rPr lang="en-IN" sz="7200" dirty="0">
                <a:latin typeface="Times New Roman" panose="02020603050405020304" pitchFamily="18" charset="0"/>
                <a:cs typeface="Times New Roman" panose="02020603050405020304" pitchFamily="18" charset="0"/>
              </a:rPr>
              <a:t>, the type of dwelling, 1 Farm-Single Family Detached has the maximum count.</a:t>
            </a:r>
          </a:p>
          <a:p>
            <a:r>
              <a:rPr lang="en-IN" sz="7200" dirty="0">
                <a:latin typeface="Times New Roman" panose="02020603050405020304" pitchFamily="18" charset="0"/>
                <a:cs typeface="Times New Roman" panose="02020603050405020304" pitchFamily="18" charset="0"/>
              </a:rPr>
              <a:t>For Vinyl Siding exterior-2 covering on house has maximum counts for the feature Exterior covering on house (if more than one material)(Exterior2nd).</a:t>
            </a:r>
          </a:p>
          <a:p>
            <a:r>
              <a:rPr lang="en-IN" sz="7200" dirty="0">
                <a:latin typeface="Times New Roman" panose="02020603050405020304" pitchFamily="18" charset="0"/>
                <a:cs typeface="Times New Roman" panose="02020603050405020304" pitchFamily="18" charset="0"/>
              </a:rPr>
              <a:t>* For Masonry veneer type(</a:t>
            </a:r>
            <a:r>
              <a:rPr lang="en-IN" sz="7200" dirty="0" err="1">
                <a:latin typeface="Times New Roman" panose="02020603050405020304" pitchFamily="18" charset="0"/>
                <a:cs typeface="Times New Roman" panose="02020603050405020304" pitchFamily="18" charset="0"/>
              </a:rPr>
              <a:t>MasVnrType</a:t>
            </a:r>
            <a:r>
              <a:rPr lang="en-IN" sz="7200" dirty="0">
                <a:latin typeface="Times New Roman" panose="02020603050405020304" pitchFamily="18" charset="0"/>
                <a:cs typeface="Times New Roman" panose="02020603050405020304" pitchFamily="18" charset="0"/>
              </a:rPr>
              <a:t>) None has maximum count.</a:t>
            </a:r>
          </a:p>
          <a:p>
            <a:endParaRPr lang="en-IN" dirty="0"/>
          </a:p>
        </p:txBody>
      </p:sp>
    </p:spTree>
    <p:extLst>
      <p:ext uri="{BB962C8B-B14F-4D97-AF65-F5344CB8AC3E}">
        <p14:creationId xmlns:p14="http://schemas.microsoft.com/office/powerpoint/2010/main" val="29995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CB6393-5CFE-BC35-B73A-D3200738C162}"/>
              </a:ext>
            </a:extLst>
          </p:cNvPr>
          <p:cNvSpPr>
            <a:spLocks noGrp="1"/>
          </p:cNvSpPr>
          <p:nvPr>
            <p:ph idx="1"/>
          </p:nvPr>
        </p:nvSpPr>
        <p:spPr>
          <a:xfrm>
            <a:off x="132523" y="0"/>
            <a:ext cx="11794434" cy="6858000"/>
          </a:xfrm>
        </p:spPr>
        <p:txBody>
          <a:bodyPr>
            <a:normAutofit fontScale="25000" lnSpcReduction="20000"/>
          </a:bodyPr>
          <a:lstStyle/>
          <a:p>
            <a:r>
              <a:rPr lang="en-IN" sz="5600" dirty="0">
                <a:latin typeface="Times New Roman" panose="02020603050405020304" pitchFamily="18" charset="0"/>
                <a:cs typeface="Times New Roman" panose="02020603050405020304" pitchFamily="18" charset="0"/>
              </a:rPr>
              <a:t>For Typical/Average(TA) quality of the material on the exterior has maximum count, for the feature Evaluates the quality of the material on the exterior (</a:t>
            </a:r>
            <a:r>
              <a:rPr lang="en-IN" sz="5600" dirty="0" err="1">
                <a:latin typeface="Times New Roman" panose="02020603050405020304" pitchFamily="18" charset="0"/>
                <a:cs typeface="Times New Roman" panose="02020603050405020304" pitchFamily="18" charset="0"/>
              </a:rPr>
              <a:t>ExterQual</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Typical/Average(TA) condition of the material on the exterior has maximum count for the feature Evaluates the present condition of the material on the exterior(</a:t>
            </a:r>
            <a:r>
              <a:rPr lang="en-IN" sz="5600" dirty="0" err="1">
                <a:latin typeface="Times New Roman" panose="02020603050405020304" pitchFamily="18" charset="0"/>
                <a:cs typeface="Times New Roman" panose="02020603050405020304" pitchFamily="18" charset="0"/>
              </a:rPr>
              <a:t>ExterCond</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Cinder Block and Poured </a:t>
            </a:r>
            <a:r>
              <a:rPr lang="en-IN" sz="5600" dirty="0" err="1">
                <a:latin typeface="Times New Roman" panose="02020603050405020304" pitchFamily="18" charset="0"/>
                <a:cs typeface="Times New Roman" panose="02020603050405020304" pitchFamily="18" charset="0"/>
              </a:rPr>
              <a:t>Contrete</a:t>
            </a:r>
            <a:r>
              <a:rPr lang="en-IN" sz="5600" dirty="0">
                <a:latin typeface="Times New Roman" panose="02020603050405020304" pitchFamily="18" charset="0"/>
                <a:cs typeface="Times New Roman" panose="02020603050405020304" pitchFamily="18" charset="0"/>
              </a:rPr>
              <a:t> foundations the count is maximum for the feature Type of foundation(Foundation).</a:t>
            </a:r>
          </a:p>
          <a:p>
            <a:r>
              <a:rPr lang="en-IN" sz="5600" dirty="0">
                <a:latin typeface="Times New Roman" panose="02020603050405020304" pitchFamily="18" charset="0"/>
                <a:cs typeface="Times New Roman" panose="02020603050405020304" pitchFamily="18" charset="0"/>
              </a:rPr>
              <a:t>* For good and average quality heights of the basement the count is high for the feature Evaluates the height of the basement(</a:t>
            </a:r>
            <a:r>
              <a:rPr lang="en-IN" sz="5600" dirty="0" err="1">
                <a:latin typeface="Times New Roman" panose="02020603050405020304" pitchFamily="18" charset="0"/>
                <a:cs typeface="Times New Roman" panose="02020603050405020304" pitchFamily="18" charset="0"/>
              </a:rPr>
              <a:t>BsmtQual</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Typical/Average(TA) general condition of the basement the count is high for the feature Evaluates the general condition of the basement(</a:t>
            </a:r>
            <a:r>
              <a:rPr lang="en-IN" sz="5600" dirty="0" err="1">
                <a:latin typeface="Times New Roman" panose="02020603050405020304" pitchFamily="18" charset="0"/>
                <a:cs typeface="Times New Roman" panose="02020603050405020304" pitchFamily="18" charset="0"/>
              </a:rPr>
              <a:t>BsmtCond</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No Exposure garden level walls the count is maximum for the feature Refers to walkout or garden level walls(</a:t>
            </a:r>
            <a:r>
              <a:rPr lang="en-IN" sz="5600" dirty="0" err="1">
                <a:latin typeface="Times New Roman" panose="02020603050405020304" pitchFamily="18" charset="0"/>
                <a:cs typeface="Times New Roman" panose="02020603050405020304" pitchFamily="18" charset="0"/>
              </a:rPr>
              <a:t>BsmtExposure</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unfinished Rating of basement finished area-1 the count is maximum for the feature Rating of basement finished area(BsmtFinType1).</a:t>
            </a:r>
          </a:p>
          <a:p>
            <a:r>
              <a:rPr lang="en-IN" sz="5600" dirty="0">
                <a:latin typeface="Times New Roman" panose="02020603050405020304" pitchFamily="18" charset="0"/>
                <a:cs typeface="Times New Roman" panose="02020603050405020304" pitchFamily="18" charset="0"/>
              </a:rPr>
              <a:t>* For unfinished Rating of basement finished area-2 the count is maximum for the feature Rating of basement finished area (if multiple types)(BsmtFinType2).</a:t>
            </a:r>
          </a:p>
          <a:p>
            <a:r>
              <a:rPr lang="en-IN" sz="5600" dirty="0">
                <a:latin typeface="Times New Roman" panose="02020603050405020304" pitchFamily="18" charset="0"/>
                <a:cs typeface="Times New Roman" panose="02020603050405020304" pitchFamily="18" charset="0"/>
              </a:rPr>
              <a:t>* For Gas forced warm air furnace type of heating the count is maximum for the feature Type of heating(Heating).</a:t>
            </a:r>
          </a:p>
          <a:p>
            <a:r>
              <a:rPr lang="en-IN" sz="5600" dirty="0">
                <a:latin typeface="Times New Roman" panose="02020603050405020304" pitchFamily="18" charset="0"/>
                <a:cs typeface="Times New Roman" panose="02020603050405020304" pitchFamily="18" charset="0"/>
              </a:rPr>
              <a:t>* For Excellent Heating quality and condition the count is high for the feature Heating quality and condition(</a:t>
            </a:r>
            <a:r>
              <a:rPr lang="en-IN" sz="5600" dirty="0" err="1">
                <a:latin typeface="Times New Roman" panose="02020603050405020304" pitchFamily="18" charset="0"/>
                <a:cs typeface="Times New Roman" panose="02020603050405020304" pitchFamily="18" charset="0"/>
              </a:rPr>
              <a:t>HeatingQC</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Central air conditioning-yes has maximum count for the feature Central air conditioning(</a:t>
            </a:r>
            <a:r>
              <a:rPr lang="en-IN" sz="5600" dirty="0" err="1">
                <a:latin typeface="Times New Roman" panose="02020603050405020304" pitchFamily="18" charset="0"/>
                <a:cs typeface="Times New Roman" panose="02020603050405020304" pitchFamily="18" charset="0"/>
              </a:rPr>
              <a:t>CentralAir</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Standard Circuit Breakers &amp; Romex Electrical system the count is high for the feature Electrical system(Electrical).</a:t>
            </a:r>
          </a:p>
          <a:p>
            <a:r>
              <a:rPr lang="en-IN" sz="5600" dirty="0">
                <a:latin typeface="Times New Roman" panose="02020603050405020304" pitchFamily="18" charset="0"/>
                <a:cs typeface="Times New Roman" panose="02020603050405020304" pitchFamily="18" charset="0"/>
              </a:rPr>
              <a:t>* For Typical/Average(TA) and good Kitchen quality the count is maximum for the feature Kitchen quality(</a:t>
            </a:r>
            <a:r>
              <a:rPr lang="en-IN" sz="5600" dirty="0" err="1">
                <a:latin typeface="Times New Roman" panose="02020603050405020304" pitchFamily="18" charset="0"/>
                <a:cs typeface="Times New Roman" panose="02020603050405020304" pitchFamily="18" charset="0"/>
              </a:rPr>
              <a:t>KitchenQual</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Typical Functionality has highest count for Home functionality (Assume typical unless deductions are warranted)(Functional).</a:t>
            </a:r>
          </a:p>
          <a:p>
            <a:r>
              <a:rPr lang="en-IN" sz="5600" dirty="0">
                <a:latin typeface="Times New Roman" panose="02020603050405020304" pitchFamily="18" charset="0"/>
                <a:cs typeface="Times New Roman" panose="02020603050405020304" pitchFamily="18" charset="0"/>
              </a:rPr>
              <a:t>* For good Fireplace quality the count is high for the feature Fireplace quality(</a:t>
            </a:r>
            <a:r>
              <a:rPr lang="en-IN" sz="5600" dirty="0" err="1">
                <a:latin typeface="Times New Roman" panose="02020603050405020304" pitchFamily="18" charset="0"/>
                <a:cs typeface="Times New Roman" panose="02020603050405020304" pitchFamily="18" charset="0"/>
              </a:rPr>
              <a:t>FireplaceQu</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If Garage location Attached to home then the count is high, for the feature Garage location(</a:t>
            </a:r>
            <a:r>
              <a:rPr lang="en-IN" sz="5600" dirty="0" err="1">
                <a:latin typeface="Times New Roman" panose="02020603050405020304" pitchFamily="18" charset="0"/>
                <a:cs typeface="Times New Roman" panose="02020603050405020304" pitchFamily="18" charset="0"/>
              </a:rPr>
              <a:t>GarageType</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Unfinished Interior of the garage the count is maximum, for the feature Interior finish of the garage(</a:t>
            </a:r>
            <a:r>
              <a:rPr lang="en-IN" sz="5600" dirty="0" err="1">
                <a:latin typeface="Times New Roman" panose="02020603050405020304" pitchFamily="18" charset="0"/>
                <a:cs typeface="Times New Roman" panose="02020603050405020304" pitchFamily="18" charset="0"/>
              </a:rPr>
              <a:t>GarageFinish</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Typical/Average(TA) Garage quality the count is high, for the feature Garage quality(</a:t>
            </a:r>
            <a:r>
              <a:rPr lang="en-IN" sz="5600" dirty="0" err="1">
                <a:latin typeface="Times New Roman" panose="02020603050405020304" pitchFamily="18" charset="0"/>
                <a:cs typeface="Times New Roman" panose="02020603050405020304" pitchFamily="18" charset="0"/>
              </a:rPr>
              <a:t>GarageQual</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Typical/Average(TA) Garage condition the count is high, for the feature Garage condition(</a:t>
            </a:r>
            <a:r>
              <a:rPr lang="en-IN" sz="5600" dirty="0" err="1">
                <a:latin typeface="Times New Roman" panose="02020603050405020304" pitchFamily="18" charset="0"/>
                <a:cs typeface="Times New Roman" panose="02020603050405020304" pitchFamily="18" charset="0"/>
              </a:rPr>
              <a:t>GarageCond</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Paved driveway the count is maximum, for the feature Paved driveway(</a:t>
            </a:r>
            <a:r>
              <a:rPr lang="en-IN" sz="5600" dirty="0" err="1">
                <a:latin typeface="Times New Roman" panose="02020603050405020304" pitchFamily="18" charset="0"/>
                <a:cs typeface="Times New Roman" panose="02020603050405020304" pitchFamily="18" charset="0"/>
              </a:rPr>
              <a:t>PavedDrive</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Warranty Deed - Conventional type of sales the count is maximum, for the feature Type of sale(</a:t>
            </a:r>
            <a:r>
              <a:rPr lang="en-IN" sz="5600" dirty="0" err="1">
                <a:latin typeface="Times New Roman" panose="02020603050405020304" pitchFamily="18" charset="0"/>
                <a:cs typeface="Times New Roman" panose="02020603050405020304" pitchFamily="18" charset="0"/>
              </a:rPr>
              <a:t>SaleType</a:t>
            </a:r>
            <a:r>
              <a:rPr lang="en-IN" sz="5600" dirty="0">
                <a:latin typeface="Times New Roman" panose="02020603050405020304" pitchFamily="18" charset="0"/>
                <a:cs typeface="Times New Roman" panose="02020603050405020304" pitchFamily="18" charset="0"/>
              </a:rPr>
              <a:t>).</a:t>
            </a:r>
          </a:p>
          <a:p>
            <a:r>
              <a:rPr lang="en-IN" sz="5600" dirty="0">
                <a:latin typeface="Times New Roman" panose="02020603050405020304" pitchFamily="18" charset="0"/>
                <a:cs typeface="Times New Roman" panose="02020603050405020304" pitchFamily="18" charset="0"/>
              </a:rPr>
              <a:t>* For Normal sales condition the count is high, for the feature Condition of sale(</a:t>
            </a:r>
            <a:r>
              <a:rPr lang="en-IN" sz="5600" dirty="0" err="1">
                <a:latin typeface="Times New Roman" panose="02020603050405020304" pitchFamily="18" charset="0"/>
                <a:cs typeface="Times New Roman" panose="02020603050405020304" pitchFamily="18" charset="0"/>
              </a:rPr>
              <a:t>SaleCondition</a:t>
            </a:r>
            <a:r>
              <a:rPr lang="en-IN" sz="5600" dirty="0">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2044093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8E09B9B2-B3AA-3934-F302-DF270820CD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63826"/>
            <a:ext cx="12191999" cy="639417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Rounded Corners 1">
            <a:extLst>
              <a:ext uri="{FF2B5EF4-FFF2-40B4-BE49-F238E27FC236}">
                <a16:creationId xmlns:a16="http://schemas.microsoft.com/office/drawing/2014/main" id="{45EB16CC-A42E-B3F3-D52C-880069F1B549}"/>
              </a:ext>
            </a:extLst>
          </p:cNvPr>
          <p:cNvSpPr/>
          <p:nvPr/>
        </p:nvSpPr>
        <p:spPr>
          <a:xfrm>
            <a:off x="2425148" y="13252"/>
            <a:ext cx="7712765" cy="463826"/>
          </a:xfrm>
          <a:prstGeom prst="roundRect">
            <a:avLst/>
          </a:prstGeom>
          <a:effectLst>
            <a:innerShdw blurRad="114300">
              <a:prstClr val="black"/>
            </a:innerShdw>
          </a:effectLst>
        </p:spPr>
        <p:style>
          <a:lnRef idx="2">
            <a:schemeClr val="accent6"/>
          </a:lnRef>
          <a:fillRef idx="1">
            <a:schemeClr val="lt1"/>
          </a:fillRef>
          <a:effectRef idx="0">
            <a:schemeClr val="accent6"/>
          </a:effectRef>
          <a:fontRef idx="minor">
            <a:schemeClr val="dk1"/>
          </a:fontRef>
        </p:style>
        <p:txBody>
          <a:bodyPr rtlCol="0" anchor="ctr">
            <a:scene3d>
              <a:camera prst="orthographicFront"/>
              <a:lightRig rig="threePt" dir="t"/>
            </a:scene3d>
            <a:sp3d extrusionH="57150">
              <a:bevelT w="50800" h="38100" prst="riblet"/>
            </a:sp3d>
          </a:bodyPr>
          <a:lstStyle/>
          <a:p>
            <a:pPr algn="ctr"/>
            <a:r>
              <a:rPr lang="en-IN" sz="2800" dirty="0">
                <a:solidFill>
                  <a:srgbClr val="7030A0"/>
                </a:solidFill>
              </a:rPr>
              <a:t>Distribution plot of Numerical data for Train Data</a:t>
            </a:r>
          </a:p>
        </p:txBody>
      </p:sp>
    </p:spTree>
    <p:extLst>
      <p:ext uri="{BB962C8B-B14F-4D97-AF65-F5344CB8AC3E}">
        <p14:creationId xmlns:p14="http://schemas.microsoft.com/office/powerpoint/2010/main" val="1665318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20DA7132-C720-8795-0733-201DD5BF24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781878"/>
            <a:ext cx="12192000" cy="6076122"/>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Rounded Corners 1">
            <a:extLst>
              <a:ext uri="{FF2B5EF4-FFF2-40B4-BE49-F238E27FC236}">
                <a16:creationId xmlns:a16="http://schemas.microsoft.com/office/drawing/2014/main" id="{E7BD2703-CA6E-DB32-6096-8E9D086BE7CC}"/>
              </a:ext>
            </a:extLst>
          </p:cNvPr>
          <p:cNvSpPr/>
          <p:nvPr/>
        </p:nvSpPr>
        <p:spPr>
          <a:xfrm>
            <a:off x="2478157" y="92765"/>
            <a:ext cx="7726017" cy="463826"/>
          </a:xfrm>
          <a:prstGeom prst="roundRect">
            <a:avLst/>
          </a:prstGeom>
          <a:solidFill>
            <a:schemeClr val="accent1">
              <a:lumMod val="20000"/>
              <a:lumOff val="80000"/>
            </a:schemeClr>
          </a:solidFill>
          <a:ln>
            <a:solidFill>
              <a:srgbClr val="FF0000"/>
            </a:solidFill>
          </a:ln>
          <a:effectLst>
            <a:innerShdw blurRad="63500" dist="50800" dir="108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800" b="1" dirty="0">
                <a:ln w="13462">
                  <a:solidFill>
                    <a:schemeClr val="bg1"/>
                  </a:solidFill>
                  <a:prstDash val="solid"/>
                </a:ln>
                <a:solidFill>
                  <a:schemeClr val="tx1">
                    <a:lumMod val="95000"/>
                    <a:lumOff val="5000"/>
                  </a:schemeClr>
                </a:solidFill>
                <a:effectLst>
                  <a:outerShdw dist="38100" dir="2700000" algn="bl" rotWithShape="0">
                    <a:schemeClr val="accent5"/>
                  </a:outerShdw>
                </a:effectLst>
                <a:latin typeface="Times New Roman" panose="02020603050405020304" pitchFamily="18" charset="0"/>
                <a:cs typeface="Times New Roman" panose="02020603050405020304" pitchFamily="18" charset="0"/>
              </a:rPr>
              <a:t>Distribution plot for Test Data</a:t>
            </a:r>
          </a:p>
        </p:txBody>
      </p:sp>
    </p:spTree>
    <p:extLst>
      <p:ext uri="{BB962C8B-B14F-4D97-AF65-F5344CB8AC3E}">
        <p14:creationId xmlns:p14="http://schemas.microsoft.com/office/powerpoint/2010/main" val="1275091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0D14ED80-9118-41BC-BB4A-45A7D61E903E}"/>
              </a:ext>
            </a:extLst>
          </p:cNvPr>
          <p:cNvPicPr>
            <a:picLocks noGrp="1"/>
          </p:cNvPicPr>
          <p:nvPr/>
        </p:nvPicPr>
        <p:blipFill rotWithShape="1">
          <a:blip r:embed="rId2" cstate="print">
            <a:extLst>
              <a:ext uri="{28A0092B-C50C-407E-A947-70E740481C1C}">
                <a14:useLocalDpi xmlns:a14="http://schemas.microsoft.com/office/drawing/2010/main" val="0"/>
              </a:ext>
            </a:extLst>
          </a:blip>
          <a:srcRect t="91885" r="32846" b="-1"/>
          <a:stretch/>
        </p:blipFill>
        <p:spPr bwMode="auto">
          <a:xfrm>
            <a:off x="1868078" y="1043738"/>
            <a:ext cx="8455843" cy="3021236"/>
          </a:xfrm>
          <a:prstGeom prst="rect">
            <a:avLst/>
          </a:prstGeom>
          <a:noFill/>
          <a:ln>
            <a:noFill/>
          </a:ln>
          <a:extLst>
            <a:ext uri="{53640926-AAD7-44D8-BBD7-CCE9431645EC}">
              <a14:shadowObscured xmlns:a14="http://schemas.microsoft.com/office/drawing/2010/main"/>
            </a:ext>
          </a:extLst>
        </p:spPr>
      </p:pic>
      <p:sp>
        <p:nvSpPr>
          <p:cNvPr id="3" name="Rectangle: Rounded Corners 2">
            <a:extLst>
              <a:ext uri="{FF2B5EF4-FFF2-40B4-BE49-F238E27FC236}">
                <a16:creationId xmlns:a16="http://schemas.microsoft.com/office/drawing/2014/main" id="{62C19892-B65D-4039-0641-AE1D0A475364}"/>
              </a:ext>
            </a:extLst>
          </p:cNvPr>
          <p:cNvSpPr/>
          <p:nvPr/>
        </p:nvSpPr>
        <p:spPr>
          <a:xfrm>
            <a:off x="2637183" y="384313"/>
            <a:ext cx="6824869" cy="503583"/>
          </a:xfrm>
          <a:prstGeom prst="roundRect">
            <a:avLst/>
          </a:prstGeom>
          <a:solidFill>
            <a:schemeClr val="bg2"/>
          </a:solidFill>
          <a:ln>
            <a:solidFill>
              <a:schemeClr val="accent2">
                <a:lumMod val="75000"/>
              </a:schemeClr>
            </a:solidFill>
          </a:ln>
          <a:effectLst>
            <a:outerShdw blurRad="50800" dist="38100" dir="16200000"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solidFill>
                  <a:schemeClr val="bg2">
                    <a:lumMod val="10000"/>
                  </a:schemeClr>
                </a:solidFill>
                <a:latin typeface="Arial Black" panose="020B0A04020102020204" pitchFamily="34" charset="0"/>
              </a:rPr>
              <a:t>Visualization of Categorical data with Sales Price</a:t>
            </a:r>
          </a:p>
        </p:txBody>
      </p:sp>
      <p:sp>
        <p:nvSpPr>
          <p:cNvPr id="4" name="Rectangle 3">
            <a:extLst>
              <a:ext uri="{FF2B5EF4-FFF2-40B4-BE49-F238E27FC236}">
                <a16:creationId xmlns:a16="http://schemas.microsoft.com/office/drawing/2014/main" id="{3D48B993-AC69-5FBE-F5DC-224A724BEE93}"/>
              </a:ext>
            </a:extLst>
          </p:cNvPr>
          <p:cNvSpPr/>
          <p:nvPr/>
        </p:nvSpPr>
        <p:spPr>
          <a:xfrm>
            <a:off x="1497496" y="4479235"/>
            <a:ext cx="9356034" cy="2213113"/>
          </a:xfrm>
          <a:prstGeom prst="rect">
            <a:avLst/>
          </a:prstGeom>
          <a:solidFill>
            <a:schemeClr val="accent1">
              <a:lumMod val="20000"/>
              <a:lumOff val="80000"/>
            </a:schemeClr>
          </a:solidFill>
          <a:effectLst>
            <a:outerShdw blurRad="63500" sx="102000" sy="102000" algn="ctr" rotWithShape="0">
              <a:prstClr val="black">
                <a:alpha val="40000"/>
              </a:prstClr>
            </a:outerShdw>
            <a:softEdge rad="12700"/>
          </a:effectLst>
        </p:spPr>
        <p:style>
          <a:lnRef idx="2">
            <a:schemeClr val="accent6"/>
          </a:lnRef>
          <a:fillRef idx="1">
            <a:schemeClr val="lt1"/>
          </a:fillRef>
          <a:effectRef idx="0">
            <a:schemeClr val="accent6"/>
          </a:effectRef>
          <a:fontRef idx="minor">
            <a:schemeClr val="dk1"/>
          </a:fontRef>
        </p:style>
        <p:txBody>
          <a:bodyPr rtlCol="0" anchor="ctr"/>
          <a:lstStyle/>
          <a:p>
            <a:pPr marL="285750" lvl="0" indent="-285750">
              <a:lnSpc>
                <a:spcPct val="107000"/>
              </a:lnSpc>
              <a:buFont typeface="Wingdings" pitchFamily="2" charset="2"/>
              <a:buChar char="Ø"/>
            </a:pPr>
            <a:r>
              <a:rPr lang="en-IN" sz="2000" dirty="0">
                <a:latin typeface="Calibri" panose="020F0502020204030204" pitchFamily="34" charset="0"/>
                <a:ea typeface="Calibri" panose="020F0502020204030204" pitchFamily="34" charset="0"/>
                <a:cs typeface="Times New Roman" panose="02020603050405020304" pitchFamily="18" charset="0"/>
              </a:rPr>
              <a:t>For Home just constructed and sold (New) and Contract 15% Down payment regular terms (Con) of type of sale (</a:t>
            </a:r>
            <a:r>
              <a:rPr lang="en-IN" sz="2000" dirty="0" err="1">
                <a:latin typeface="Calibri" panose="020F0502020204030204" pitchFamily="34" charset="0"/>
                <a:ea typeface="Calibri" panose="020F0502020204030204" pitchFamily="34" charset="0"/>
                <a:cs typeface="Times New Roman" panose="02020603050405020304" pitchFamily="18" charset="0"/>
              </a:rPr>
              <a:t>SaleType</a:t>
            </a:r>
            <a:r>
              <a:rPr lang="en-IN" sz="2000" dirty="0">
                <a:latin typeface="Calibri" panose="020F0502020204030204" pitchFamily="34" charset="0"/>
                <a:ea typeface="Calibri" panose="020F0502020204030204" pitchFamily="34" charset="0"/>
                <a:cs typeface="Times New Roman" panose="02020603050405020304" pitchFamily="18" charset="0"/>
              </a:rPr>
              <a:t>) as highest </a:t>
            </a:r>
            <a:r>
              <a:rPr lang="en-IN" sz="2000" dirty="0" err="1">
                <a:latin typeface="Calibri" panose="020F0502020204030204" pitchFamily="34" charset="0"/>
                <a:ea typeface="Calibri" panose="020F0502020204030204" pitchFamily="34" charset="0"/>
                <a:cs typeface="Times New Roman" panose="02020603050405020304" pitchFamily="18" charset="0"/>
              </a:rPr>
              <a:t>SalePrice</a:t>
            </a:r>
            <a:r>
              <a:rPr lang="en-IN" sz="2000" dirty="0">
                <a:latin typeface="Calibri" panose="020F0502020204030204" pitchFamily="34" charset="0"/>
                <a:ea typeface="Calibri" panose="020F0502020204030204" pitchFamily="34" charset="0"/>
                <a:cs typeface="Times New Roman" panose="02020603050405020304" pitchFamily="18" charset="0"/>
              </a:rPr>
              <a:t>.</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itchFamily="2" charset="2"/>
              <a:buChar char="Ø"/>
            </a:pPr>
            <a:r>
              <a:rPr lang="en-IN" sz="2000" dirty="0">
                <a:latin typeface="Calibri" panose="020F0502020204030204" pitchFamily="34" charset="0"/>
                <a:ea typeface="Calibri" panose="020F0502020204030204" pitchFamily="34" charset="0"/>
                <a:cs typeface="Times New Roman" panose="02020603050405020304" pitchFamily="18" charset="0"/>
              </a:rPr>
              <a:t>For Home was not completed when last assessed (associated with New Homes) (Partial) Condition of sale (</a:t>
            </a:r>
            <a:r>
              <a:rPr lang="en-IN" sz="2000" dirty="0" err="1">
                <a:latin typeface="Calibri" panose="020F0502020204030204" pitchFamily="34" charset="0"/>
                <a:ea typeface="Calibri" panose="020F0502020204030204" pitchFamily="34" charset="0"/>
                <a:cs typeface="Times New Roman" panose="02020603050405020304" pitchFamily="18" charset="0"/>
              </a:rPr>
              <a:t>SalesCondition</a:t>
            </a:r>
            <a:r>
              <a:rPr lang="en-IN" sz="2000" dirty="0">
                <a:latin typeface="Calibri" panose="020F0502020204030204" pitchFamily="34" charset="0"/>
                <a:ea typeface="Calibri" panose="020F0502020204030204" pitchFamily="34" charset="0"/>
                <a:cs typeface="Times New Roman" panose="02020603050405020304" pitchFamily="18" charset="0"/>
              </a:rPr>
              <a:t>) the </a:t>
            </a:r>
            <a:r>
              <a:rPr lang="en-IN" sz="2000" dirty="0" err="1">
                <a:latin typeface="Calibri" panose="020F0502020204030204" pitchFamily="34" charset="0"/>
                <a:ea typeface="Calibri" panose="020F0502020204030204" pitchFamily="34" charset="0"/>
                <a:cs typeface="Times New Roman" panose="02020603050405020304" pitchFamily="18" charset="0"/>
              </a:rPr>
              <a:t>SalePrice</a:t>
            </a:r>
            <a:r>
              <a:rPr lang="en-IN" sz="2000" dirty="0">
                <a:latin typeface="Calibri" panose="020F0502020204030204" pitchFamily="34" charset="0"/>
                <a:ea typeface="Calibri" panose="020F0502020204030204" pitchFamily="34" charset="0"/>
                <a:cs typeface="Times New Roman" panose="02020603050405020304" pitchFamily="18" charset="0"/>
              </a:rPr>
              <a:t> is maximum.</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gn="ctr"/>
            <a:endParaRPr lang="en-IN" dirty="0"/>
          </a:p>
        </p:txBody>
      </p:sp>
    </p:spTree>
    <p:extLst>
      <p:ext uri="{BB962C8B-B14F-4D97-AF65-F5344CB8AC3E}">
        <p14:creationId xmlns:p14="http://schemas.microsoft.com/office/powerpoint/2010/main" val="4186349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6108-257F-49B9-AF85-1378953E9E68}"/>
              </a:ext>
            </a:extLst>
          </p:cNvPr>
          <p:cNvSpPr>
            <a:spLocks noGrp="1"/>
          </p:cNvSpPr>
          <p:nvPr>
            <p:ph type="title"/>
          </p:nvPr>
        </p:nvSpPr>
        <p:spPr>
          <a:xfrm>
            <a:off x="667379" y="262327"/>
            <a:ext cx="2075821" cy="585812"/>
          </a:xfrm>
          <a:effectLst>
            <a:outerShdw blurRad="50800" dist="38100" dir="2700000" algn="tl" rotWithShape="0">
              <a:prstClr val="black">
                <a:alpha val="40000"/>
              </a:prstClr>
            </a:outerShdw>
          </a:effectLst>
        </p:spPr>
        <p:txBody>
          <a:bodyPr>
            <a:normAutofit fontScale="90000"/>
          </a:bodyPr>
          <a:lstStyle/>
          <a:p>
            <a:pPr algn="l"/>
            <a:r>
              <a:rPr lang="en-IN" dirty="0"/>
              <a:t>INSIGHT:</a:t>
            </a:r>
          </a:p>
        </p:txBody>
      </p:sp>
      <p:sp>
        <p:nvSpPr>
          <p:cNvPr id="3" name="Content Placeholder 2">
            <a:extLst>
              <a:ext uri="{FF2B5EF4-FFF2-40B4-BE49-F238E27FC236}">
                <a16:creationId xmlns:a16="http://schemas.microsoft.com/office/drawing/2014/main" id="{ED560D41-CD18-6999-FD25-12A31DC97EBF}"/>
              </a:ext>
            </a:extLst>
          </p:cNvPr>
          <p:cNvSpPr>
            <a:spLocks noGrp="1"/>
          </p:cNvSpPr>
          <p:nvPr>
            <p:ph idx="1"/>
          </p:nvPr>
        </p:nvSpPr>
        <p:spPr>
          <a:xfrm>
            <a:off x="667378" y="1034531"/>
            <a:ext cx="10013873" cy="5326512"/>
          </a:xfrm>
        </p:spPr>
        <p:txBody>
          <a:bodyPr/>
          <a:lstStyle/>
          <a:p>
            <a:r>
              <a:rPr lang="en-IN" dirty="0"/>
              <a:t> I have used the </a:t>
            </a:r>
            <a:r>
              <a:rPr lang="en-IN" dirty="0" err="1"/>
              <a:t>barplot</a:t>
            </a:r>
            <a:r>
              <a:rPr lang="en-IN" dirty="0"/>
              <a:t>, scatterplot, regression plot , distribution plot for visualization of data.</a:t>
            </a:r>
          </a:p>
          <a:p>
            <a:r>
              <a:rPr lang="en-IN" dirty="0"/>
              <a:t> It show that relationship with each feature with respect to Sale Price.</a:t>
            </a:r>
          </a:p>
          <a:p>
            <a:r>
              <a:rPr lang="en-IN" dirty="0"/>
              <a:t> In numerical data we used the regression plot that show the relationship of each features with the target variables.</a:t>
            </a:r>
          </a:p>
          <a:p>
            <a:r>
              <a:rPr lang="en-IN" dirty="0"/>
              <a:t> There is a linear relationship between the continuous and target variable.</a:t>
            </a:r>
          </a:p>
          <a:p>
            <a:r>
              <a:rPr lang="en-IN" dirty="0"/>
              <a:t> We checked the correlation of data, in some feature that are high correlated.</a:t>
            </a:r>
          </a:p>
          <a:p>
            <a:endParaRPr lang="en-IN" dirty="0"/>
          </a:p>
          <a:p>
            <a:endParaRPr lang="en-IN" dirty="0"/>
          </a:p>
          <a:p>
            <a:pPr marL="0" indent="0">
              <a:buNone/>
            </a:pPr>
            <a:endParaRPr lang="en-IN" dirty="0"/>
          </a:p>
        </p:txBody>
      </p:sp>
      <p:pic>
        <p:nvPicPr>
          <p:cNvPr id="6" name="Content Placeholder 3">
            <a:extLst>
              <a:ext uri="{FF2B5EF4-FFF2-40B4-BE49-F238E27FC236}">
                <a16:creationId xmlns:a16="http://schemas.microsoft.com/office/drawing/2014/main" id="{63E2F8D9-3D9E-7DA4-086A-F686684F9FBC}"/>
              </a:ext>
            </a:extLst>
          </p:cNvPr>
          <p:cNvPicPr>
            <a:picLocks/>
          </p:cNvPicPr>
          <p:nvPr/>
        </p:nvPicPr>
        <p:blipFill rotWithShape="1">
          <a:blip r:embed="rId2" cstate="print">
            <a:extLst>
              <a:ext uri="{28A0092B-C50C-407E-A947-70E740481C1C}">
                <a14:useLocalDpi xmlns:a14="http://schemas.microsoft.com/office/drawing/2010/main" val="0"/>
              </a:ext>
            </a:extLst>
          </a:blip>
          <a:srcRect t="69066" b="7783"/>
          <a:stretch/>
        </p:blipFill>
        <p:spPr bwMode="auto">
          <a:xfrm>
            <a:off x="490195" y="3429000"/>
            <a:ext cx="11503022" cy="333944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59526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E1A0-BE4F-BC35-42A5-16780EA995A1}"/>
              </a:ext>
            </a:extLst>
          </p:cNvPr>
          <p:cNvSpPr>
            <a:spLocks noGrp="1"/>
          </p:cNvSpPr>
          <p:nvPr>
            <p:ph type="title"/>
          </p:nvPr>
        </p:nvSpPr>
        <p:spPr>
          <a:xfrm>
            <a:off x="2231136" y="159026"/>
            <a:ext cx="7729728" cy="543339"/>
          </a:xfrm>
        </p:spPr>
        <p:txBody>
          <a:bodyPr>
            <a:normAutofit fontScale="90000"/>
          </a:bodyPr>
          <a:lstStyle/>
          <a:p>
            <a:r>
              <a:rPr lang="en-IN" dirty="0"/>
              <a:t>Outliers in train data</a:t>
            </a:r>
          </a:p>
        </p:txBody>
      </p:sp>
      <p:pic>
        <p:nvPicPr>
          <p:cNvPr id="6146" name="Picture 2">
            <a:extLst>
              <a:ext uri="{FF2B5EF4-FFF2-40B4-BE49-F238E27FC236}">
                <a16:creationId xmlns:a16="http://schemas.microsoft.com/office/drawing/2014/main" id="{54286C17-6515-EBB1-5443-4B615E34989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927652"/>
            <a:ext cx="12192000" cy="5771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828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6C200458-C339-30E7-E51E-33F9305A30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C7C45D73-442A-AF51-D15C-81FB5F54B5D3}"/>
              </a:ext>
            </a:extLst>
          </p:cNvPr>
          <p:cNvSpPr/>
          <p:nvPr/>
        </p:nvSpPr>
        <p:spPr>
          <a:xfrm>
            <a:off x="625621" y="261878"/>
            <a:ext cx="8436492" cy="51683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solidFill>
                  <a:schemeClr val="accent2">
                    <a:lumMod val="75000"/>
                  </a:schemeClr>
                </a:solidFill>
                <a:effectLst>
                  <a:outerShdw blurRad="50800" dist="38100" dir="2700000" algn="tl" rotWithShape="0">
                    <a:prstClr val="black">
                      <a:alpha val="40000"/>
                    </a:prstClr>
                  </a:outerShdw>
                </a:effectLst>
              </a:rPr>
              <a:t>As the size of house increases. So, the price of house also increases.</a:t>
            </a:r>
          </a:p>
        </p:txBody>
      </p:sp>
    </p:spTree>
    <p:extLst>
      <p:ext uri="{BB962C8B-B14F-4D97-AF65-F5344CB8AC3E}">
        <p14:creationId xmlns:p14="http://schemas.microsoft.com/office/powerpoint/2010/main" val="2276242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9DE81-C5E0-51D4-CDDC-B51EA218DDE0}"/>
              </a:ext>
            </a:extLst>
          </p:cNvPr>
          <p:cNvSpPr>
            <a:spLocks noGrp="1"/>
          </p:cNvSpPr>
          <p:nvPr>
            <p:ph type="title"/>
          </p:nvPr>
        </p:nvSpPr>
        <p:spPr>
          <a:xfrm>
            <a:off x="1992597" y="169562"/>
            <a:ext cx="7729728" cy="519551"/>
          </a:xfrm>
        </p:spPr>
        <p:txBody>
          <a:bodyPr>
            <a:normAutofit fontScale="90000"/>
          </a:bodyPr>
          <a:lstStyle/>
          <a:p>
            <a:r>
              <a:rPr lang="en-IN" dirty="0"/>
              <a:t>Outliers in TEST DATA</a:t>
            </a:r>
          </a:p>
        </p:txBody>
      </p:sp>
      <p:pic>
        <p:nvPicPr>
          <p:cNvPr id="7171" name="Picture 3">
            <a:extLst>
              <a:ext uri="{FF2B5EF4-FFF2-40B4-BE49-F238E27FC236}">
                <a16:creationId xmlns:a16="http://schemas.microsoft.com/office/drawing/2014/main" id="{EBADDC7D-CB9E-75A2-AD99-7A2BF997BED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808383"/>
            <a:ext cx="12192000" cy="5879755"/>
          </a:xfrm>
          <a:prstGeom prst="rect">
            <a:avLst/>
          </a:prstGeom>
          <a:noFill/>
          <a:ln>
            <a:solidFill>
              <a:schemeClr val="tx1">
                <a:lumMod val="65000"/>
                <a:lumOff val="3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96058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0955BF8C-CBC4-4542-7F81-EAD2632FB3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81878"/>
            <a:ext cx="11966713" cy="612581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EF840FDE-CC37-B32B-6878-688D997736AA}"/>
              </a:ext>
            </a:extLst>
          </p:cNvPr>
          <p:cNvSpPr/>
          <p:nvPr/>
        </p:nvSpPr>
        <p:spPr>
          <a:xfrm>
            <a:off x="2133600" y="185530"/>
            <a:ext cx="7818783" cy="437322"/>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6"/>
          </a:lnRef>
          <a:fillRef idx="1">
            <a:schemeClr val="lt1"/>
          </a:fillRef>
          <a:effectRef idx="0">
            <a:schemeClr val="accent6"/>
          </a:effectRef>
          <a:fontRef idx="minor">
            <a:schemeClr val="dk1"/>
          </a:fontRef>
        </p:style>
        <p:txBody>
          <a:bodyPr rtlCol="0" anchor="ctr"/>
          <a:lstStyle/>
          <a:p>
            <a:pPr algn="ctr"/>
            <a:r>
              <a:rPr lang="en-IN" sz="3200" b="1" dirty="0">
                <a:ln w="6600">
                  <a:solidFill>
                    <a:schemeClr val="accent2"/>
                  </a:solidFill>
                  <a:prstDash val="solid"/>
                </a:ln>
                <a:solidFill>
                  <a:srgbClr val="FFFFFF"/>
                </a:solidFill>
                <a:effectLst>
                  <a:outerShdw dist="38100" dir="2700000" algn="tl" rotWithShape="0">
                    <a:schemeClr val="accent2"/>
                  </a:outerShdw>
                </a:effectLst>
              </a:rPr>
              <a:t>Correlation of Train Data</a:t>
            </a:r>
          </a:p>
        </p:txBody>
      </p:sp>
    </p:spTree>
    <p:extLst>
      <p:ext uri="{BB962C8B-B14F-4D97-AF65-F5344CB8AC3E}">
        <p14:creationId xmlns:p14="http://schemas.microsoft.com/office/powerpoint/2010/main" val="1496975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EE9AD9E-0A06-5C03-6B0B-00A34606B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821634"/>
            <a:ext cx="12192000" cy="6036365"/>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7EE499DB-2E10-9313-A4F0-E5DB4CC6FE0F}"/>
              </a:ext>
            </a:extLst>
          </p:cNvPr>
          <p:cNvSpPr/>
          <p:nvPr/>
        </p:nvSpPr>
        <p:spPr>
          <a:xfrm>
            <a:off x="1477617" y="238539"/>
            <a:ext cx="9236765" cy="583095"/>
          </a:xfrm>
          <a:prstGeom prst="ellipse">
            <a:avLst/>
          </a:prstGeom>
          <a:solidFill>
            <a:srgbClr val="99FFCC"/>
          </a:solidFill>
          <a:ln>
            <a:solidFill>
              <a:srgbClr val="FFFF00"/>
            </a:solidFill>
          </a:ln>
          <a:effectLst>
            <a:innerShdw blurRad="114300">
              <a:prstClr val="black"/>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dirty="0">
                <a:solidFill>
                  <a:schemeClr val="accent1">
                    <a:lumMod val="60000"/>
                    <a:lumOff val="40000"/>
                  </a:schemeClr>
                </a:solidFill>
              </a:rPr>
              <a:t>Correlation of Features and Target variables</a:t>
            </a:r>
          </a:p>
        </p:txBody>
      </p:sp>
    </p:spTree>
    <p:extLst>
      <p:ext uri="{BB962C8B-B14F-4D97-AF65-F5344CB8AC3E}">
        <p14:creationId xmlns:p14="http://schemas.microsoft.com/office/powerpoint/2010/main" val="4240941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8ED07-5830-F0B6-3BC4-212698960C2A}"/>
              </a:ext>
            </a:extLst>
          </p:cNvPr>
          <p:cNvSpPr>
            <a:spLocks noGrp="1"/>
          </p:cNvSpPr>
          <p:nvPr>
            <p:ph type="title"/>
          </p:nvPr>
        </p:nvSpPr>
        <p:spPr>
          <a:xfrm>
            <a:off x="2403414" y="514118"/>
            <a:ext cx="7729728" cy="731586"/>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pPr algn="l"/>
            <a:r>
              <a:rPr lang="en-IN" dirty="0"/>
              <a:t>Data cleaning</a:t>
            </a:r>
          </a:p>
        </p:txBody>
      </p:sp>
      <p:sp>
        <p:nvSpPr>
          <p:cNvPr id="3" name="Content Placeholder 2">
            <a:extLst>
              <a:ext uri="{FF2B5EF4-FFF2-40B4-BE49-F238E27FC236}">
                <a16:creationId xmlns:a16="http://schemas.microsoft.com/office/drawing/2014/main" id="{B111AE00-D03B-34C2-E442-C7F2CD2863F0}"/>
              </a:ext>
            </a:extLst>
          </p:cNvPr>
          <p:cNvSpPr>
            <a:spLocks noGrp="1"/>
          </p:cNvSpPr>
          <p:nvPr>
            <p:ph idx="1"/>
          </p:nvPr>
        </p:nvSpPr>
        <p:spPr>
          <a:xfrm>
            <a:off x="1033669" y="1510748"/>
            <a:ext cx="7986290" cy="4626844"/>
          </a:xfrm>
        </p:spPr>
        <p:txBody>
          <a:bodyPr/>
          <a:lstStyle/>
          <a:p>
            <a:r>
              <a:rPr lang="en-IN" dirty="0"/>
              <a:t> We use imputation technique to replace the null value.</a:t>
            </a:r>
          </a:p>
          <a:p>
            <a:r>
              <a:rPr lang="en-IN" dirty="0"/>
              <a:t> To remove outliers we use the </a:t>
            </a:r>
            <a:r>
              <a:rPr lang="en-IN" dirty="0" err="1"/>
              <a:t>Zscore</a:t>
            </a:r>
            <a:r>
              <a:rPr lang="en-IN" dirty="0"/>
              <a:t> method.</a:t>
            </a:r>
          </a:p>
          <a:p>
            <a:r>
              <a:rPr lang="en-IN" dirty="0"/>
              <a:t> To remove skewness we use </a:t>
            </a:r>
            <a:r>
              <a:rPr lang="en-IN" dirty="0" err="1"/>
              <a:t>preprocessing</a:t>
            </a:r>
            <a:r>
              <a:rPr lang="en-IN" dirty="0"/>
              <a:t> technique using Power Transformer ‘yeo-</a:t>
            </a:r>
            <a:r>
              <a:rPr lang="en-IN" dirty="0" err="1"/>
              <a:t>johnson</a:t>
            </a:r>
            <a:r>
              <a:rPr lang="en-IN" dirty="0"/>
              <a:t>’ method.</a:t>
            </a:r>
          </a:p>
          <a:p>
            <a:r>
              <a:rPr lang="en-IN" dirty="0"/>
              <a:t> We converted the categorical data to numerical data using Label Encoder.</a:t>
            </a:r>
          </a:p>
          <a:p>
            <a:r>
              <a:rPr lang="en-IN" dirty="0"/>
              <a:t> We use the correlation technique to check the correlation of each features.</a:t>
            </a:r>
          </a:p>
          <a:p>
            <a:r>
              <a:rPr lang="en-IN" dirty="0"/>
              <a:t> We use Standard Scaler to scale the data.</a:t>
            </a:r>
          </a:p>
          <a:p>
            <a:r>
              <a:rPr lang="en-IN" dirty="0"/>
              <a:t> Used various model and check the cross validation score to make the better prediction.</a:t>
            </a:r>
          </a:p>
        </p:txBody>
      </p:sp>
    </p:spTree>
    <p:extLst>
      <p:ext uri="{BB962C8B-B14F-4D97-AF65-F5344CB8AC3E}">
        <p14:creationId xmlns:p14="http://schemas.microsoft.com/office/powerpoint/2010/main" val="1007150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E876C-6650-A589-C67F-A7B8857F49AE}"/>
              </a:ext>
            </a:extLst>
          </p:cNvPr>
          <p:cNvSpPr>
            <a:spLocks noGrp="1"/>
          </p:cNvSpPr>
          <p:nvPr>
            <p:ph type="title"/>
          </p:nvPr>
        </p:nvSpPr>
        <p:spPr>
          <a:xfrm>
            <a:off x="2241090" y="491958"/>
            <a:ext cx="8596668" cy="649357"/>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IN" sz="3200" u="sng" dirty="0">
                <a:latin typeface="Times New Roman" panose="02020603050405020304" pitchFamily="18" charset="0"/>
                <a:cs typeface="Times New Roman" panose="02020603050405020304" pitchFamily="18" charset="0"/>
              </a:rPr>
              <a:t>Model Building:</a:t>
            </a:r>
          </a:p>
        </p:txBody>
      </p:sp>
      <p:sp>
        <p:nvSpPr>
          <p:cNvPr id="3" name="Content Placeholder 2">
            <a:extLst>
              <a:ext uri="{FF2B5EF4-FFF2-40B4-BE49-F238E27FC236}">
                <a16:creationId xmlns:a16="http://schemas.microsoft.com/office/drawing/2014/main" id="{F4991C83-96CD-93BA-96F3-4FB3DB70C92D}"/>
              </a:ext>
            </a:extLst>
          </p:cNvPr>
          <p:cNvSpPr>
            <a:spLocks noGrp="1"/>
          </p:cNvSpPr>
          <p:nvPr>
            <p:ph idx="1"/>
          </p:nvPr>
        </p:nvSpPr>
        <p:spPr>
          <a:xfrm>
            <a:off x="677334" y="1404731"/>
            <a:ext cx="8596668" cy="4636632"/>
          </a:xfrm>
        </p:spPr>
        <p:txBody>
          <a:bodyPr/>
          <a:lstStyle/>
          <a:p>
            <a:r>
              <a:rPr lang="en-IN" dirty="0"/>
              <a:t> </a:t>
            </a:r>
          </a:p>
        </p:txBody>
      </p:sp>
      <p:sp>
        <p:nvSpPr>
          <p:cNvPr id="4" name="TextBox 3">
            <a:extLst>
              <a:ext uri="{FF2B5EF4-FFF2-40B4-BE49-F238E27FC236}">
                <a16:creationId xmlns:a16="http://schemas.microsoft.com/office/drawing/2014/main" id="{48D88FC0-04DF-5D6D-2521-34BB97B8DE7A}"/>
              </a:ext>
            </a:extLst>
          </p:cNvPr>
          <p:cNvSpPr txBox="1"/>
          <p:nvPr/>
        </p:nvSpPr>
        <p:spPr>
          <a:xfrm>
            <a:off x="2544417" y="1245704"/>
            <a:ext cx="7527235" cy="6186309"/>
          </a:xfrm>
          <a:prstGeom prst="rect">
            <a:avLst/>
          </a:prstGeom>
          <a:noFill/>
        </p:spPr>
        <p:txBody>
          <a:bodyPr wrap="square" rtlCol="0">
            <a:spAutoFit/>
          </a:bodyPr>
          <a:lstStyle/>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Our target variable is Sale Price and it is continuous columns. This is a regression problem. We have to use the regression model to make the prediction.</a:t>
            </a:r>
          </a:p>
          <a:p>
            <a:pPr marL="285750" indent="-285750">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We have used various Regression model and checked the r2 score, mean squared error and mean absolute error.</a:t>
            </a:r>
          </a:p>
          <a:p>
            <a:pPr marL="285750" indent="-285750">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We checked the cross validation score of various model.</a:t>
            </a:r>
          </a:p>
          <a:p>
            <a:pPr marL="285750" indent="-285750">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These are some of the model used in House price prediction Project</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Linear Regression</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Random Forest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KNeighborsRegressor</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Decision Tree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Gradient Boosting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Ada Boost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Support Vector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Bagging Regressor</a:t>
            </a: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SGBRegressor</a:t>
            </a:r>
            <a:endParaRPr lang="en-IN" dirty="0">
              <a:latin typeface="Times New Roman" panose="02020603050405020304" pitchFamily="18" charset="0"/>
              <a:cs typeface="Times New Roman" panose="02020603050405020304" pitchFamily="18" charset="0"/>
            </a:endParaRPr>
          </a:p>
          <a:p>
            <a:endParaRPr lang="en-IN" dirty="0"/>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302879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D36ED-96FC-0169-4F60-7A48080D11A7}"/>
              </a:ext>
            </a:extLst>
          </p:cNvPr>
          <p:cNvSpPr>
            <a:spLocks noGrp="1"/>
          </p:cNvSpPr>
          <p:nvPr>
            <p:ph type="title"/>
          </p:nvPr>
        </p:nvSpPr>
        <p:spPr>
          <a:xfrm>
            <a:off x="1143001" y="399856"/>
            <a:ext cx="9905998" cy="666943"/>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prst="divot"/>
          </a:sp3d>
        </p:spPr>
        <p:txBody>
          <a:bodyPr/>
          <a:lstStyle/>
          <a:p>
            <a:r>
              <a:rPr lang="en-IN" dirty="0">
                <a:solidFill>
                  <a:schemeClr val="bg2">
                    <a:lumMod val="50000"/>
                  </a:schemeClr>
                </a:solidFill>
                <a:latin typeface="Arial Black" panose="020B0A04020102020204" pitchFamily="34" charset="0"/>
              </a:rPr>
              <a:t>Linear Regression</a:t>
            </a:r>
          </a:p>
        </p:txBody>
      </p:sp>
      <p:pic>
        <p:nvPicPr>
          <p:cNvPr id="5" name="Content Placeholder 4">
            <a:extLst>
              <a:ext uri="{FF2B5EF4-FFF2-40B4-BE49-F238E27FC236}">
                <a16:creationId xmlns:a16="http://schemas.microsoft.com/office/drawing/2014/main" id="{F534329F-B786-FFF0-B6F6-4A1102A657EF}"/>
              </a:ext>
            </a:extLst>
          </p:cNvPr>
          <p:cNvPicPr>
            <a:picLocks noGrp="1" noChangeAspect="1"/>
          </p:cNvPicPr>
          <p:nvPr>
            <p:ph idx="1"/>
          </p:nvPr>
        </p:nvPicPr>
        <p:blipFill>
          <a:blip r:embed="rId2"/>
          <a:stretch>
            <a:fillRect/>
          </a:stretch>
        </p:blipFill>
        <p:spPr>
          <a:xfrm>
            <a:off x="1490525" y="1225618"/>
            <a:ext cx="7494449" cy="1901895"/>
          </a:xfrm>
        </p:spPr>
      </p:pic>
      <p:pic>
        <p:nvPicPr>
          <p:cNvPr id="7" name="Picture 6">
            <a:extLst>
              <a:ext uri="{FF2B5EF4-FFF2-40B4-BE49-F238E27FC236}">
                <a16:creationId xmlns:a16="http://schemas.microsoft.com/office/drawing/2014/main" id="{444D49F1-2532-6AD1-FBE6-4A36164407C5}"/>
              </a:ext>
            </a:extLst>
          </p:cNvPr>
          <p:cNvPicPr>
            <a:picLocks noChangeAspect="1"/>
          </p:cNvPicPr>
          <p:nvPr/>
        </p:nvPicPr>
        <p:blipFill>
          <a:blip r:embed="rId3"/>
          <a:stretch>
            <a:fillRect/>
          </a:stretch>
        </p:blipFill>
        <p:spPr>
          <a:xfrm>
            <a:off x="1490525" y="3286332"/>
            <a:ext cx="7494448" cy="1828800"/>
          </a:xfrm>
          <a:prstGeom prst="rect">
            <a:avLst/>
          </a:prstGeom>
        </p:spPr>
      </p:pic>
      <p:sp>
        <p:nvSpPr>
          <p:cNvPr id="8" name="TextBox 7">
            <a:extLst>
              <a:ext uri="{FF2B5EF4-FFF2-40B4-BE49-F238E27FC236}">
                <a16:creationId xmlns:a16="http://schemas.microsoft.com/office/drawing/2014/main" id="{9C5FDCCA-7B3C-7C2A-DE16-3B2A0BAB0D73}"/>
              </a:ext>
            </a:extLst>
          </p:cNvPr>
          <p:cNvSpPr txBox="1"/>
          <p:nvPr/>
        </p:nvSpPr>
        <p:spPr>
          <a:xfrm>
            <a:off x="1749287" y="5499652"/>
            <a:ext cx="6016487" cy="461665"/>
          </a:xfrm>
          <a:prstGeom prst="rect">
            <a:avLst/>
          </a:prstGeom>
          <a:noFill/>
        </p:spPr>
        <p:txBody>
          <a:bodyPr wrap="square" rtlCol="0">
            <a:spAutoFit/>
          </a:bodyPr>
          <a:lstStyle/>
          <a:p>
            <a:r>
              <a:rPr lang="en-IN" sz="2400" dirty="0"/>
              <a:t>Linear Regression Model gives 78% accuracy</a:t>
            </a:r>
          </a:p>
        </p:txBody>
      </p:sp>
    </p:spTree>
    <p:extLst>
      <p:ext uri="{BB962C8B-B14F-4D97-AF65-F5344CB8AC3E}">
        <p14:creationId xmlns:p14="http://schemas.microsoft.com/office/powerpoint/2010/main" val="123668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RANDOM FOREST REGRESSOR</a:t>
            </a:r>
          </a:p>
        </p:txBody>
      </p:sp>
      <p:pic>
        <p:nvPicPr>
          <p:cNvPr id="4" name="Picture 3">
            <a:extLst>
              <a:ext uri="{FF2B5EF4-FFF2-40B4-BE49-F238E27FC236}">
                <a16:creationId xmlns:a16="http://schemas.microsoft.com/office/drawing/2014/main" id="{04AB9923-D20C-A772-6DD4-2C773A7A7CD7}"/>
              </a:ext>
            </a:extLst>
          </p:cNvPr>
          <p:cNvPicPr>
            <a:picLocks noChangeAspect="1"/>
          </p:cNvPicPr>
          <p:nvPr/>
        </p:nvPicPr>
        <p:blipFill>
          <a:blip r:embed="rId2"/>
          <a:stretch>
            <a:fillRect/>
          </a:stretch>
        </p:blipFill>
        <p:spPr>
          <a:xfrm>
            <a:off x="2169769" y="1351962"/>
            <a:ext cx="7005431" cy="1584877"/>
          </a:xfrm>
          <a:prstGeom prst="rect">
            <a:avLst/>
          </a:prstGeom>
        </p:spPr>
      </p:pic>
      <p:pic>
        <p:nvPicPr>
          <p:cNvPr id="6" name="Picture 5">
            <a:extLst>
              <a:ext uri="{FF2B5EF4-FFF2-40B4-BE49-F238E27FC236}">
                <a16:creationId xmlns:a16="http://schemas.microsoft.com/office/drawing/2014/main" id="{192721AC-F4ED-5D1F-5F7B-8229A4D5323A}"/>
              </a:ext>
            </a:extLst>
          </p:cNvPr>
          <p:cNvPicPr>
            <a:picLocks noChangeAspect="1"/>
          </p:cNvPicPr>
          <p:nvPr/>
        </p:nvPicPr>
        <p:blipFill>
          <a:blip r:embed="rId3"/>
          <a:stretch>
            <a:fillRect/>
          </a:stretch>
        </p:blipFill>
        <p:spPr>
          <a:xfrm>
            <a:off x="2169770" y="3243676"/>
            <a:ext cx="7005431" cy="1304925"/>
          </a:xfrm>
          <a:prstGeom prst="rect">
            <a:avLst/>
          </a:prstGeom>
        </p:spPr>
      </p:pic>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6750053" cy="523220"/>
          </a:xfrm>
          <a:prstGeom prst="rect">
            <a:avLst/>
          </a:prstGeom>
          <a:noFill/>
        </p:spPr>
        <p:txBody>
          <a:bodyPr wrap="none" rtlCol="0">
            <a:spAutoFit/>
          </a:bodyPr>
          <a:lstStyle/>
          <a:p>
            <a:r>
              <a:rPr lang="en-IN" sz="2800" dirty="0"/>
              <a:t>Random Forest Regressor gives 86% accuracy</a:t>
            </a:r>
          </a:p>
        </p:txBody>
      </p:sp>
    </p:spTree>
    <p:extLst>
      <p:ext uri="{BB962C8B-B14F-4D97-AF65-F5344CB8AC3E}">
        <p14:creationId xmlns:p14="http://schemas.microsoft.com/office/powerpoint/2010/main" val="7523829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KNEIGHBORS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6331926" cy="523220"/>
          </a:xfrm>
          <a:prstGeom prst="rect">
            <a:avLst/>
          </a:prstGeom>
          <a:noFill/>
        </p:spPr>
        <p:txBody>
          <a:bodyPr wrap="none" rtlCol="0">
            <a:spAutoFit/>
          </a:bodyPr>
          <a:lstStyle/>
          <a:p>
            <a:r>
              <a:rPr lang="en-IN" sz="2800" dirty="0" err="1"/>
              <a:t>Kneighbors</a:t>
            </a:r>
            <a:r>
              <a:rPr lang="en-IN" sz="2800" dirty="0"/>
              <a:t> Regressor gives 77% accuracy</a:t>
            </a:r>
          </a:p>
        </p:txBody>
      </p:sp>
      <p:pic>
        <p:nvPicPr>
          <p:cNvPr id="5" name="Picture 4">
            <a:extLst>
              <a:ext uri="{FF2B5EF4-FFF2-40B4-BE49-F238E27FC236}">
                <a16:creationId xmlns:a16="http://schemas.microsoft.com/office/drawing/2014/main" id="{49F9DEE0-BD22-49BC-1F22-26E0D7B09145}"/>
              </a:ext>
            </a:extLst>
          </p:cNvPr>
          <p:cNvPicPr>
            <a:picLocks noChangeAspect="1"/>
          </p:cNvPicPr>
          <p:nvPr/>
        </p:nvPicPr>
        <p:blipFill>
          <a:blip r:embed="rId2"/>
          <a:stretch>
            <a:fillRect/>
          </a:stretch>
        </p:blipFill>
        <p:spPr>
          <a:xfrm>
            <a:off x="2169769" y="1351962"/>
            <a:ext cx="7005431" cy="1563516"/>
          </a:xfrm>
          <a:prstGeom prst="rect">
            <a:avLst/>
          </a:prstGeom>
        </p:spPr>
      </p:pic>
      <p:pic>
        <p:nvPicPr>
          <p:cNvPr id="9" name="Picture 8">
            <a:extLst>
              <a:ext uri="{FF2B5EF4-FFF2-40B4-BE49-F238E27FC236}">
                <a16:creationId xmlns:a16="http://schemas.microsoft.com/office/drawing/2014/main" id="{CEE251CB-84EA-2511-36A1-2B99BB4BBE17}"/>
              </a:ext>
            </a:extLst>
          </p:cNvPr>
          <p:cNvPicPr>
            <a:picLocks noChangeAspect="1"/>
          </p:cNvPicPr>
          <p:nvPr/>
        </p:nvPicPr>
        <p:blipFill>
          <a:blip r:embed="rId3"/>
          <a:stretch>
            <a:fillRect/>
          </a:stretch>
        </p:blipFill>
        <p:spPr>
          <a:xfrm>
            <a:off x="2169768" y="3112465"/>
            <a:ext cx="7005431" cy="1658318"/>
          </a:xfrm>
          <a:prstGeom prst="rect">
            <a:avLst/>
          </a:prstGeom>
        </p:spPr>
      </p:pic>
    </p:spTree>
    <p:extLst>
      <p:ext uri="{BB962C8B-B14F-4D97-AF65-F5344CB8AC3E}">
        <p14:creationId xmlns:p14="http://schemas.microsoft.com/office/powerpoint/2010/main" val="30246035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GRADIENT BOOSTING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7256538" cy="523220"/>
          </a:xfrm>
          <a:prstGeom prst="rect">
            <a:avLst/>
          </a:prstGeom>
          <a:noFill/>
        </p:spPr>
        <p:txBody>
          <a:bodyPr wrap="none" rtlCol="0">
            <a:spAutoFit/>
          </a:bodyPr>
          <a:lstStyle/>
          <a:p>
            <a:r>
              <a:rPr lang="en-IN" sz="2800" dirty="0"/>
              <a:t>Gradient Boosting Regressor gives 86% accuracy</a:t>
            </a:r>
          </a:p>
        </p:txBody>
      </p:sp>
      <p:pic>
        <p:nvPicPr>
          <p:cNvPr id="4" name="Picture 3">
            <a:extLst>
              <a:ext uri="{FF2B5EF4-FFF2-40B4-BE49-F238E27FC236}">
                <a16:creationId xmlns:a16="http://schemas.microsoft.com/office/drawing/2014/main" id="{F822CB16-4B56-0C06-7240-7B064A64E3C8}"/>
              </a:ext>
            </a:extLst>
          </p:cNvPr>
          <p:cNvPicPr>
            <a:picLocks noChangeAspect="1"/>
          </p:cNvPicPr>
          <p:nvPr/>
        </p:nvPicPr>
        <p:blipFill>
          <a:blip r:embed="rId2"/>
          <a:stretch>
            <a:fillRect/>
          </a:stretch>
        </p:blipFill>
        <p:spPr>
          <a:xfrm>
            <a:off x="2169767" y="1308373"/>
            <a:ext cx="7005431" cy="1658318"/>
          </a:xfrm>
          <a:prstGeom prst="rect">
            <a:avLst/>
          </a:prstGeom>
        </p:spPr>
      </p:pic>
      <p:pic>
        <p:nvPicPr>
          <p:cNvPr id="8" name="Picture 7">
            <a:extLst>
              <a:ext uri="{FF2B5EF4-FFF2-40B4-BE49-F238E27FC236}">
                <a16:creationId xmlns:a16="http://schemas.microsoft.com/office/drawing/2014/main" id="{D35E3105-BE2B-C4D4-6851-FB7E19170A28}"/>
              </a:ext>
            </a:extLst>
          </p:cNvPr>
          <p:cNvPicPr>
            <a:picLocks noChangeAspect="1"/>
          </p:cNvPicPr>
          <p:nvPr/>
        </p:nvPicPr>
        <p:blipFill>
          <a:blip r:embed="rId3"/>
          <a:stretch>
            <a:fillRect/>
          </a:stretch>
        </p:blipFill>
        <p:spPr>
          <a:xfrm>
            <a:off x="2169767" y="3061251"/>
            <a:ext cx="7005431" cy="1658317"/>
          </a:xfrm>
          <a:prstGeom prst="rect">
            <a:avLst/>
          </a:prstGeom>
        </p:spPr>
      </p:pic>
    </p:spTree>
    <p:extLst>
      <p:ext uri="{BB962C8B-B14F-4D97-AF65-F5344CB8AC3E}">
        <p14:creationId xmlns:p14="http://schemas.microsoft.com/office/powerpoint/2010/main" val="126511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ADA BOOST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6131550" cy="523220"/>
          </a:xfrm>
          <a:prstGeom prst="rect">
            <a:avLst/>
          </a:prstGeom>
          <a:noFill/>
        </p:spPr>
        <p:txBody>
          <a:bodyPr wrap="none" rtlCol="0">
            <a:spAutoFit/>
          </a:bodyPr>
          <a:lstStyle/>
          <a:p>
            <a:r>
              <a:rPr lang="en-IN" sz="2800" dirty="0"/>
              <a:t>Ada Boost Regressor gives 78% accuracy</a:t>
            </a:r>
          </a:p>
        </p:txBody>
      </p:sp>
      <p:pic>
        <p:nvPicPr>
          <p:cNvPr id="5" name="Picture 4">
            <a:extLst>
              <a:ext uri="{FF2B5EF4-FFF2-40B4-BE49-F238E27FC236}">
                <a16:creationId xmlns:a16="http://schemas.microsoft.com/office/drawing/2014/main" id="{2CF951CC-567B-DD99-B40F-9B33F60CBFB2}"/>
              </a:ext>
            </a:extLst>
          </p:cNvPr>
          <p:cNvPicPr>
            <a:picLocks noChangeAspect="1"/>
          </p:cNvPicPr>
          <p:nvPr/>
        </p:nvPicPr>
        <p:blipFill>
          <a:blip r:embed="rId2"/>
          <a:stretch>
            <a:fillRect/>
          </a:stretch>
        </p:blipFill>
        <p:spPr>
          <a:xfrm>
            <a:off x="2169767" y="1266545"/>
            <a:ext cx="7005430" cy="1658316"/>
          </a:xfrm>
          <a:prstGeom prst="rect">
            <a:avLst/>
          </a:prstGeom>
        </p:spPr>
      </p:pic>
      <p:pic>
        <p:nvPicPr>
          <p:cNvPr id="9" name="Picture 8">
            <a:extLst>
              <a:ext uri="{FF2B5EF4-FFF2-40B4-BE49-F238E27FC236}">
                <a16:creationId xmlns:a16="http://schemas.microsoft.com/office/drawing/2014/main" id="{B6C990CA-0EEF-0C73-3A3F-EF5C027471F2}"/>
              </a:ext>
            </a:extLst>
          </p:cNvPr>
          <p:cNvPicPr>
            <a:picLocks noChangeAspect="1"/>
          </p:cNvPicPr>
          <p:nvPr/>
        </p:nvPicPr>
        <p:blipFill>
          <a:blip r:embed="rId3"/>
          <a:stretch>
            <a:fillRect/>
          </a:stretch>
        </p:blipFill>
        <p:spPr>
          <a:xfrm>
            <a:off x="2169767" y="3103081"/>
            <a:ext cx="7005430" cy="1658315"/>
          </a:xfrm>
          <a:prstGeom prst="rect">
            <a:avLst/>
          </a:prstGeom>
        </p:spPr>
      </p:pic>
    </p:spTree>
    <p:extLst>
      <p:ext uri="{BB962C8B-B14F-4D97-AF65-F5344CB8AC3E}">
        <p14:creationId xmlns:p14="http://schemas.microsoft.com/office/powerpoint/2010/main" val="945579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5ED5B-4946-D32D-F684-8C0CD3CCA595}"/>
              </a:ext>
            </a:extLst>
          </p:cNvPr>
          <p:cNvSpPr>
            <a:spLocks noGrp="1"/>
          </p:cNvSpPr>
          <p:nvPr>
            <p:ph type="title"/>
          </p:nvPr>
        </p:nvSpPr>
        <p:spPr/>
        <p:txBody>
          <a:bodyPr>
            <a:normAutofit/>
          </a:bodyPr>
          <a:lstStyle/>
          <a:p>
            <a:r>
              <a:rPr lang="en-IN" sz="3600" i="1" u="sng" dirty="0">
                <a:solidFill>
                  <a:schemeClr val="accent2">
                    <a:lumMod val="75000"/>
                  </a:schemeClr>
                </a:solidFill>
                <a:latin typeface="Algerian" panose="04020705040A02060702" pitchFamily="82" charset="0"/>
              </a:rPr>
              <a:t>Content</a:t>
            </a:r>
          </a:p>
        </p:txBody>
      </p:sp>
      <p:sp>
        <p:nvSpPr>
          <p:cNvPr id="3" name="Content Placeholder 2">
            <a:extLst>
              <a:ext uri="{FF2B5EF4-FFF2-40B4-BE49-F238E27FC236}">
                <a16:creationId xmlns:a16="http://schemas.microsoft.com/office/drawing/2014/main" id="{F33CBBD8-7819-EF33-8444-AFBAD032AF32}"/>
              </a:ext>
            </a:extLst>
          </p:cNvPr>
          <p:cNvSpPr>
            <a:spLocks noGrp="1"/>
          </p:cNvSpPr>
          <p:nvPr>
            <p:ph idx="1"/>
          </p:nvPr>
        </p:nvSpPr>
        <p:spPr/>
        <p:txBody>
          <a:bodyPr>
            <a:noAutofit/>
          </a:bodyPr>
          <a:lstStyle/>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Over View</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Problem Statement</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Problem Understanding</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Exploratory Data Analysis</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Visualization</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Steps and Assumption</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Model Building</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Variation Inflation Factor</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Cross Validation Score</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Hyper Parameter Tuning</a:t>
            </a:r>
          </a:p>
          <a:p>
            <a:pPr>
              <a:buFont typeface="Wingdings" panose="05000000000000000000" pitchFamily="2" charset="2"/>
              <a:buChar char="v"/>
            </a:pPr>
            <a:r>
              <a:rPr lang="en-IN" sz="1600" dirty="0">
                <a:solidFill>
                  <a:schemeClr val="tx1">
                    <a:lumMod val="95000"/>
                    <a:lumOff val="5000"/>
                  </a:schemeClr>
                </a:solidFill>
                <a:latin typeface="Times New Roman" panose="02020603050405020304" pitchFamily="18" charset="0"/>
                <a:cs typeface="Times New Roman" panose="02020603050405020304" pitchFamily="18" charset="0"/>
              </a:rPr>
              <a:t> Conclusion</a:t>
            </a:r>
          </a:p>
        </p:txBody>
      </p:sp>
    </p:spTree>
    <p:extLst>
      <p:ext uri="{BB962C8B-B14F-4D97-AF65-F5344CB8AC3E}">
        <p14:creationId xmlns:p14="http://schemas.microsoft.com/office/powerpoint/2010/main" val="224996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DECISION TREE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6527236" cy="523220"/>
          </a:xfrm>
          <a:prstGeom prst="rect">
            <a:avLst/>
          </a:prstGeom>
          <a:noFill/>
        </p:spPr>
        <p:txBody>
          <a:bodyPr wrap="none" rtlCol="0">
            <a:spAutoFit/>
          </a:bodyPr>
          <a:lstStyle/>
          <a:p>
            <a:r>
              <a:rPr lang="en-IN" sz="2800" dirty="0"/>
              <a:t>Decision Tree Regressor gives 72% accuracy</a:t>
            </a:r>
          </a:p>
        </p:txBody>
      </p:sp>
      <p:pic>
        <p:nvPicPr>
          <p:cNvPr id="4" name="Picture 3">
            <a:extLst>
              <a:ext uri="{FF2B5EF4-FFF2-40B4-BE49-F238E27FC236}">
                <a16:creationId xmlns:a16="http://schemas.microsoft.com/office/drawing/2014/main" id="{505AC2B1-1B6E-8320-9D08-900CE4EE42EE}"/>
              </a:ext>
            </a:extLst>
          </p:cNvPr>
          <p:cNvPicPr>
            <a:picLocks noChangeAspect="1"/>
          </p:cNvPicPr>
          <p:nvPr/>
        </p:nvPicPr>
        <p:blipFill>
          <a:blip r:embed="rId2"/>
          <a:stretch>
            <a:fillRect/>
          </a:stretch>
        </p:blipFill>
        <p:spPr>
          <a:xfrm>
            <a:off x="2169766" y="1266547"/>
            <a:ext cx="7005429" cy="1615112"/>
          </a:xfrm>
          <a:prstGeom prst="rect">
            <a:avLst/>
          </a:prstGeom>
        </p:spPr>
      </p:pic>
      <p:pic>
        <p:nvPicPr>
          <p:cNvPr id="8" name="Picture 7">
            <a:extLst>
              <a:ext uri="{FF2B5EF4-FFF2-40B4-BE49-F238E27FC236}">
                <a16:creationId xmlns:a16="http://schemas.microsoft.com/office/drawing/2014/main" id="{A4605C02-7283-A3DA-0F33-A280075D16BF}"/>
              </a:ext>
            </a:extLst>
          </p:cNvPr>
          <p:cNvPicPr>
            <a:picLocks noChangeAspect="1"/>
          </p:cNvPicPr>
          <p:nvPr/>
        </p:nvPicPr>
        <p:blipFill>
          <a:blip r:embed="rId3"/>
          <a:stretch>
            <a:fillRect/>
          </a:stretch>
        </p:blipFill>
        <p:spPr>
          <a:xfrm>
            <a:off x="2169765" y="3103081"/>
            <a:ext cx="7005429" cy="1615112"/>
          </a:xfrm>
          <a:prstGeom prst="rect">
            <a:avLst/>
          </a:prstGeom>
        </p:spPr>
      </p:pic>
    </p:spTree>
    <p:extLst>
      <p:ext uri="{BB962C8B-B14F-4D97-AF65-F5344CB8AC3E}">
        <p14:creationId xmlns:p14="http://schemas.microsoft.com/office/powerpoint/2010/main" val="3276688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SUPPORT VECTOR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6809685" cy="523220"/>
          </a:xfrm>
          <a:prstGeom prst="rect">
            <a:avLst/>
          </a:prstGeom>
          <a:noFill/>
        </p:spPr>
        <p:txBody>
          <a:bodyPr wrap="none" rtlCol="0">
            <a:spAutoFit/>
          </a:bodyPr>
          <a:lstStyle/>
          <a:p>
            <a:r>
              <a:rPr lang="en-IN" sz="2800" dirty="0"/>
              <a:t>Support Vector Regressor gives 80% accuracy</a:t>
            </a:r>
          </a:p>
        </p:txBody>
      </p:sp>
      <p:pic>
        <p:nvPicPr>
          <p:cNvPr id="5" name="Picture 4">
            <a:extLst>
              <a:ext uri="{FF2B5EF4-FFF2-40B4-BE49-F238E27FC236}">
                <a16:creationId xmlns:a16="http://schemas.microsoft.com/office/drawing/2014/main" id="{4425942A-8440-36C2-BFF6-8A56E27A8722}"/>
              </a:ext>
            </a:extLst>
          </p:cNvPr>
          <p:cNvPicPr>
            <a:picLocks noChangeAspect="1"/>
          </p:cNvPicPr>
          <p:nvPr/>
        </p:nvPicPr>
        <p:blipFill>
          <a:blip r:embed="rId2"/>
          <a:stretch>
            <a:fillRect/>
          </a:stretch>
        </p:blipFill>
        <p:spPr>
          <a:xfrm>
            <a:off x="2169764" y="1188554"/>
            <a:ext cx="7005429" cy="1649902"/>
          </a:xfrm>
          <a:prstGeom prst="rect">
            <a:avLst/>
          </a:prstGeom>
        </p:spPr>
      </p:pic>
      <p:pic>
        <p:nvPicPr>
          <p:cNvPr id="9" name="Picture 8">
            <a:extLst>
              <a:ext uri="{FF2B5EF4-FFF2-40B4-BE49-F238E27FC236}">
                <a16:creationId xmlns:a16="http://schemas.microsoft.com/office/drawing/2014/main" id="{D4BB599C-781B-187A-E699-0B0D67C0BE61}"/>
              </a:ext>
            </a:extLst>
          </p:cNvPr>
          <p:cNvPicPr>
            <a:picLocks noChangeAspect="1"/>
          </p:cNvPicPr>
          <p:nvPr/>
        </p:nvPicPr>
        <p:blipFill>
          <a:blip r:embed="rId3"/>
          <a:stretch>
            <a:fillRect/>
          </a:stretch>
        </p:blipFill>
        <p:spPr>
          <a:xfrm>
            <a:off x="2169764" y="2981885"/>
            <a:ext cx="7005429" cy="1649902"/>
          </a:xfrm>
          <a:prstGeom prst="rect">
            <a:avLst/>
          </a:prstGeom>
        </p:spPr>
      </p:pic>
    </p:spTree>
    <p:extLst>
      <p:ext uri="{BB962C8B-B14F-4D97-AF65-F5344CB8AC3E}">
        <p14:creationId xmlns:p14="http://schemas.microsoft.com/office/powerpoint/2010/main" val="42694421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BAGGING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4982818"/>
            <a:ext cx="5871864" cy="523220"/>
          </a:xfrm>
          <a:prstGeom prst="rect">
            <a:avLst/>
          </a:prstGeom>
          <a:noFill/>
        </p:spPr>
        <p:txBody>
          <a:bodyPr wrap="none" rtlCol="0">
            <a:spAutoFit/>
          </a:bodyPr>
          <a:lstStyle/>
          <a:p>
            <a:r>
              <a:rPr lang="en-IN" sz="2800" dirty="0"/>
              <a:t>Bagging Regressor gives 81% accuracy</a:t>
            </a:r>
          </a:p>
        </p:txBody>
      </p:sp>
      <p:pic>
        <p:nvPicPr>
          <p:cNvPr id="4" name="Picture 3">
            <a:extLst>
              <a:ext uri="{FF2B5EF4-FFF2-40B4-BE49-F238E27FC236}">
                <a16:creationId xmlns:a16="http://schemas.microsoft.com/office/drawing/2014/main" id="{C1847996-A1C0-A2C9-D8C0-65791896BEBC}"/>
              </a:ext>
            </a:extLst>
          </p:cNvPr>
          <p:cNvPicPr>
            <a:picLocks noChangeAspect="1"/>
          </p:cNvPicPr>
          <p:nvPr/>
        </p:nvPicPr>
        <p:blipFill>
          <a:blip r:embed="rId2"/>
          <a:stretch>
            <a:fillRect/>
          </a:stretch>
        </p:blipFill>
        <p:spPr>
          <a:xfrm>
            <a:off x="2169764" y="1200712"/>
            <a:ext cx="7005428" cy="1649901"/>
          </a:xfrm>
          <a:prstGeom prst="rect">
            <a:avLst/>
          </a:prstGeom>
        </p:spPr>
      </p:pic>
      <p:pic>
        <p:nvPicPr>
          <p:cNvPr id="8" name="Picture 7">
            <a:extLst>
              <a:ext uri="{FF2B5EF4-FFF2-40B4-BE49-F238E27FC236}">
                <a16:creationId xmlns:a16="http://schemas.microsoft.com/office/drawing/2014/main" id="{A4FBEDAE-975C-9081-4906-A9A285186385}"/>
              </a:ext>
            </a:extLst>
          </p:cNvPr>
          <p:cNvPicPr>
            <a:picLocks noChangeAspect="1"/>
          </p:cNvPicPr>
          <p:nvPr/>
        </p:nvPicPr>
        <p:blipFill>
          <a:blip r:embed="rId3"/>
          <a:stretch>
            <a:fillRect/>
          </a:stretch>
        </p:blipFill>
        <p:spPr>
          <a:xfrm>
            <a:off x="2169764" y="3006199"/>
            <a:ext cx="7005428" cy="1499539"/>
          </a:xfrm>
          <a:prstGeom prst="rect">
            <a:avLst/>
          </a:prstGeom>
        </p:spPr>
      </p:pic>
    </p:spTree>
    <p:extLst>
      <p:ext uri="{BB962C8B-B14F-4D97-AF65-F5344CB8AC3E}">
        <p14:creationId xmlns:p14="http://schemas.microsoft.com/office/powerpoint/2010/main" val="19740536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93BB0C-29D7-FA01-D662-78D682619D71}"/>
              </a:ext>
            </a:extLst>
          </p:cNvPr>
          <p:cNvSpPr/>
          <p:nvPr/>
        </p:nvSpPr>
        <p:spPr>
          <a:xfrm>
            <a:off x="2425148" y="395768"/>
            <a:ext cx="6228522" cy="649357"/>
          </a:xfrm>
          <a:prstGeom prst="rect">
            <a:avLst/>
          </a:prstGeom>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IN" sz="2400" b="1" dirty="0">
                <a:latin typeface="Arial Black" panose="020B0A04020102020204" pitchFamily="34" charset="0"/>
              </a:rPr>
              <a:t>XGB REGRESSOR</a:t>
            </a:r>
          </a:p>
        </p:txBody>
      </p:sp>
      <p:sp>
        <p:nvSpPr>
          <p:cNvPr id="7" name="TextBox 6">
            <a:extLst>
              <a:ext uri="{FF2B5EF4-FFF2-40B4-BE49-F238E27FC236}">
                <a16:creationId xmlns:a16="http://schemas.microsoft.com/office/drawing/2014/main" id="{8ABD2E11-E9AC-72F6-D83B-AAD99C92F84A}"/>
              </a:ext>
            </a:extLst>
          </p:cNvPr>
          <p:cNvSpPr txBox="1"/>
          <p:nvPr/>
        </p:nvSpPr>
        <p:spPr>
          <a:xfrm>
            <a:off x="2425148" y="6082749"/>
            <a:ext cx="5306517" cy="523220"/>
          </a:xfrm>
          <a:prstGeom prst="rect">
            <a:avLst/>
          </a:prstGeom>
          <a:noFill/>
        </p:spPr>
        <p:txBody>
          <a:bodyPr wrap="none" rtlCol="0">
            <a:spAutoFit/>
          </a:bodyPr>
          <a:lstStyle/>
          <a:p>
            <a:r>
              <a:rPr lang="en-IN" sz="2800" dirty="0"/>
              <a:t>XGB Regressor gives 83% accuracy</a:t>
            </a:r>
          </a:p>
        </p:txBody>
      </p:sp>
      <p:pic>
        <p:nvPicPr>
          <p:cNvPr id="5" name="Picture 4">
            <a:extLst>
              <a:ext uri="{FF2B5EF4-FFF2-40B4-BE49-F238E27FC236}">
                <a16:creationId xmlns:a16="http://schemas.microsoft.com/office/drawing/2014/main" id="{4EFC9124-6492-645C-0C95-F4645645D6ED}"/>
              </a:ext>
            </a:extLst>
          </p:cNvPr>
          <p:cNvPicPr>
            <a:picLocks noChangeAspect="1"/>
          </p:cNvPicPr>
          <p:nvPr/>
        </p:nvPicPr>
        <p:blipFill>
          <a:blip r:embed="rId2"/>
          <a:stretch>
            <a:fillRect/>
          </a:stretch>
        </p:blipFill>
        <p:spPr>
          <a:xfrm>
            <a:off x="1757983" y="1217404"/>
            <a:ext cx="8843755" cy="2970283"/>
          </a:xfrm>
          <a:prstGeom prst="rect">
            <a:avLst/>
          </a:prstGeom>
        </p:spPr>
      </p:pic>
      <p:pic>
        <p:nvPicPr>
          <p:cNvPr id="9" name="Picture 8">
            <a:extLst>
              <a:ext uri="{FF2B5EF4-FFF2-40B4-BE49-F238E27FC236}">
                <a16:creationId xmlns:a16="http://schemas.microsoft.com/office/drawing/2014/main" id="{F07FA652-A33F-E664-AD6A-6F5F3F6FE638}"/>
              </a:ext>
            </a:extLst>
          </p:cNvPr>
          <p:cNvPicPr>
            <a:picLocks noChangeAspect="1"/>
          </p:cNvPicPr>
          <p:nvPr/>
        </p:nvPicPr>
        <p:blipFill>
          <a:blip r:embed="rId3"/>
          <a:stretch>
            <a:fillRect/>
          </a:stretch>
        </p:blipFill>
        <p:spPr>
          <a:xfrm>
            <a:off x="1757983" y="4278656"/>
            <a:ext cx="8843755" cy="1698073"/>
          </a:xfrm>
          <a:prstGeom prst="rect">
            <a:avLst/>
          </a:prstGeom>
        </p:spPr>
      </p:pic>
    </p:spTree>
    <p:extLst>
      <p:ext uri="{BB962C8B-B14F-4D97-AF65-F5344CB8AC3E}">
        <p14:creationId xmlns:p14="http://schemas.microsoft.com/office/powerpoint/2010/main" val="19444561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A5C0A-1D21-946A-517C-60A00219CC07}"/>
              </a:ext>
            </a:extLst>
          </p:cNvPr>
          <p:cNvSpPr>
            <a:spLocks noGrp="1"/>
          </p:cNvSpPr>
          <p:nvPr>
            <p:ph type="title"/>
          </p:nvPr>
        </p:nvSpPr>
        <p:spPr/>
        <p:txBody>
          <a:bodyPr/>
          <a:lstStyle/>
          <a:p>
            <a:r>
              <a:rPr lang="en-IN" dirty="0"/>
              <a:t>CROSS VALIDATION SCORE</a:t>
            </a:r>
          </a:p>
        </p:txBody>
      </p:sp>
      <p:pic>
        <p:nvPicPr>
          <p:cNvPr id="7" name="Content Placeholder 6">
            <a:extLst>
              <a:ext uri="{FF2B5EF4-FFF2-40B4-BE49-F238E27FC236}">
                <a16:creationId xmlns:a16="http://schemas.microsoft.com/office/drawing/2014/main" id="{0D8EEA2B-36B0-B531-5B58-11225B4286EE}"/>
              </a:ext>
            </a:extLst>
          </p:cNvPr>
          <p:cNvPicPr>
            <a:picLocks noGrp="1" noChangeAspect="1"/>
          </p:cNvPicPr>
          <p:nvPr>
            <p:ph idx="1"/>
          </p:nvPr>
        </p:nvPicPr>
        <p:blipFill>
          <a:blip r:embed="rId2"/>
          <a:stretch>
            <a:fillRect/>
          </a:stretch>
        </p:blipFill>
        <p:spPr>
          <a:xfrm>
            <a:off x="1155700" y="2305878"/>
            <a:ext cx="10082143" cy="3697357"/>
          </a:xfrm>
        </p:spPr>
      </p:pic>
      <p:sp>
        <p:nvSpPr>
          <p:cNvPr id="8" name="TextBox 7">
            <a:extLst>
              <a:ext uri="{FF2B5EF4-FFF2-40B4-BE49-F238E27FC236}">
                <a16:creationId xmlns:a16="http://schemas.microsoft.com/office/drawing/2014/main" id="{66EB2616-D5BC-AF44-33E3-BAFDB22BAE80}"/>
              </a:ext>
            </a:extLst>
          </p:cNvPr>
          <p:cNvSpPr txBox="1"/>
          <p:nvPr/>
        </p:nvSpPr>
        <p:spPr>
          <a:xfrm>
            <a:off x="1046922" y="6137784"/>
            <a:ext cx="8761413" cy="646331"/>
          </a:xfrm>
          <a:prstGeom prst="rect">
            <a:avLst/>
          </a:prstGeom>
          <a:noFill/>
        </p:spPr>
        <p:txBody>
          <a:bodyPr wrap="square" rtlCol="0">
            <a:spAutoFit/>
          </a:bodyPr>
          <a:lstStyle/>
          <a:p>
            <a:r>
              <a:rPr lang="en-IN" dirty="0">
                <a:latin typeface="Bahnschrift SemiBold" panose="020B0502040204020203" pitchFamily="34" charset="0"/>
              </a:rPr>
              <a:t>This is the cross validation score for various model. We see that Random Forest Regressor gives a good cross validation score 84%.</a:t>
            </a:r>
          </a:p>
        </p:txBody>
      </p:sp>
    </p:spTree>
    <p:extLst>
      <p:ext uri="{BB962C8B-B14F-4D97-AF65-F5344CB8AC3E}">
        <p14:creationId xmlns:p14="http://schemas.microsoft.com/office/powerpoint/2010/main" val="4591237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033C3-BB1F-5DFD-4803-5E27245D0652}"/>
              </a:ext>
            </a:extLst>
          </p:cNvPr>
          <p:cNvSpPr>
            <a:spLocks noGrp="1"/>
          </p:cNvSpPr>
          <p:nvPr>
            <p:ph type="title"/>
          </p:nvPr>
        </p:nvSpPr>
        <p:spPr>
          <a:xfrm>
            <a:off x="3067878" y="549760"/>
            <a:ext cx="8610600" cy="680114"/>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lstStyle/>
          <a:p>
            <a:r>
              <a:rPr lang="en-IN" dirty="0">
                <a:latin typeface="Bahnschrift SemiBold" panose="020B0502040204020203" pitchFamily="34" charset="0"/>
              </a:rPr>
              <a:t>Hyper Parameter Tuning</a:t>
            </a:r>
          </a:p>
        </p:txBody>
      </p:sp>
      <p:pic>
        <p:nvPicPr>
          <p:cNvPr id="5" name="Content Placeholder 4">
            <a:extLst>
              <a:ext uri="{FF2B5EF4-FFF2-40B4-BE49-F238E27FC236}">
                <a16:creationId xmlns:a16="http://schemas.microsoft.com/office/drawing/2014/main" id="{CFFDED2E-507C-27AB-9D50-7D00CBBF0911}"/>
              </a:ext>
            </a:extLst>
          </p:cNvPr>
          <p:cNvPicPr>
            <a:picLocks noGrp="1" noChangeAspect="1"/>
          </p:cNvPicPr>
          <p:nvPr>
            <p:ph idx="1"/>
          </p:nvPr>
        </p:nvPicPr>
        <p:blipFill>
          <a:blip r:embed="rId2"/>
          <a:stretch>
            <a:fillRect/>
          </a:stretch>
        </p:blipFill>
        <p:spPr>
          <a:xfrm>
            <a:off x="1311964" y="1392238"/>
            <a:ext cx="10257183" cy="3047240"/>
          </a:xfrm>
        </p:spPr>
      </p:pic>
      <p:pic>
        <p:nvPicPr>
          <p:cNvPr id="7" name="Picture 6">
            <a:extLst>
              <a:ext uri="{FF2B5EF4-FFF2-40B4-BE49-F238E27FC236}">
                <a16:creationId xmlns:a16="http://schemas.microsoft.com/office/drawing/2014/main" id="{82BA369F-496E-90FE-55E3-72DDDB549F8D}"/>
              </a:ext>
            </a:extLst>
          </p:cNvPr>
          <p:cNvPicPr>
            <a:picLocks noChangeAspect="1"/>
          </p:cNvPicPr>
          <p:nvPr/>
        </p:nvPicPr>
        <p:blipFill>
          <a:blip r:embed="rId3"/>
          <a:stretch>
            <a:fillRect/>
          </a:stretch>
        </p:blipFill>
        <p:spPr>
          <a:xfrm>
            <a:off x="1311964" y="4439478"/>
            <a:ext cx="10257184" cy="1562100"/>
          </a:xfrm>
          <a:prstGeom prst="rect">
            <a:avLst/>
          </a:prstGeom>
        </p:spPr>
      </p:pic>
      <p:sp>
        <p:nvSpPr>
          <p:cNvPr id="8" name="TextBox 7">
            <a:extLst>
              <a:ext uri="{FF2B5EF4-FFF2-40B4-BE49-F238E27FC236}">
                <a16:creationId xmlns:a16="http://schemas.microsoft.com/office/drawing/2014/main" id="{EA9508C9-1D54-F77F-7D9B-8C4B3C034CA9}"/>
              </a:ext>
            </a:extLst>
          </p:cNvPr>
          <p:cNvSpPr txBox="1"/>
          <p:nvPr/>
        </p:nvSpPr>
        <p:spPr>
          <a:xfrm>
            <a:off x="2305878" y="6361043"/>
            <a:ext cx="6268279" cy="369332"/>
          </a:xfrm>
          <a:prstGeom prst="rect">
            <a:avLst/>
          </a:prstGeom>
          <a:noFill/>
        </p:spPr>
        <p:txBody>
          <a:bodyPr wrap="square" rtlCol="0">
            <a:spAutoFit/>
          </a:bodyPr>
          <a:lstStyle/>
          <a:p>
            <a:r>
              <a:rPr lang="en-IN" dirty="0"/>
              <a:t>In Tuning the parameter we got the best score as 77%</a:t>
            </a:r>
          </a:p>
        </p:txBody>
      </p:sp>
    </p:spTree>
    <p:extLst>
      <p:ext uri="{BB962C8B-B14F-4D97-AF65-F5344CB8AC3E}">
        <p14:creationId xmlns:p14="http://schemas.microsoft.com/office/powerpoint/2010/main" val="9689829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BDFCD-2FC8-80F7-90D2-3937D70E61AD}"/>
              </a:ext>
            </a:extLst>
          </p:cNvPr>
          <p:cNvSpPr>
            <a:spLocks noGrp="1"/>
          </p:cNvSpPr>
          <p:nvPr>
            <p:ph type="title"/>
          </p:nvPr>
        </p:nvSpPr>
        <p:spPr>
          <a:xfrm>
            <a:off x="1305770" y="221975"/>
            <a:ext cx="10018713" cy="1010478"/>
          </a:xfrm>
          <a:effectLst>
            <a:outerShdw blurRad="50800" dist="38100" dir="18900000" algn="bl" rotWithShape="0">
              <a:prstClr val="black">
                <a:alpha val="40000"/>
              </a:prstClr>
            </a:outerShdw>
          </a:effectLst>
        </p:spPr>
        <p:txBody>
          <a:bodyPr/>
          <a:lstStyle/>
          <a:p>
            <a:r>
              <a:rPr lang="en-IN" dirty="0"/>
              <a:t>Saving the Model</a:t>
            </a:r>
          </a:p>
        </p:txBody>
      </p:sp>
      <p:pic>
        <p:nvPicPr>
          <p:cNvPr id="9" name="Content Placeholder 8">
            <a:extLst>
              <a:ext uri="{FF2B5EF4-FFF2-40B4-BE49-F238E27FC236}">
                <a16:creationId xmlns:a16="http://schemas.microsoft.com/office/drawing/2014/main" id="{4318BB6B-CA9F-E1C6-D1D8-8944C2601C53}"/>
              </a:ext>
            </a:extLst>
          </p:cNvPr>
          <p:cNvPicPr>
            <a:picLocks noGrp="1" noChangeAspect="1"/>
          </p:cNvPicPr>
          <p:nvPr>
            <p:ph idx="1"/>
          </p:nvPr>
        </p:nvPicPr>
        <p:blipFill>
          <a:blip r:embed="rId2"/>
          <a:stretch>
            <a:fillRect/>
          </a:stretch>
        </p:blipFill>
        <p:spPr>
          <a:xfrm>
            <a:off x="2995923" y="1211436"/>
            <a:ext cx="7009468" cy="2909990"/>
          </a:xfrm>
        </p:spPr>
      </p:pic>
      <p:sp>
        <p:nvSpPr>
          <p:cNvPr id="13" name="TextBox 12">
            <a:extLst>
              <a:ext uri="{FF2B5EF4-FFF2-40B4-BE49-F238E27FC236}">
                <a16:creationId xmlns:a16="http://schemas.microsoft.com/office/drawing/2014/main" id="{9FBB9237-8E1D-3A0A-331D-D14964192BF8}"/>
              </a:ext>
            </a:extLst>
          </p:cNvPr>
          <p:cNvSpPr txBox="1"/>
          <p:nvPr/>
        </p:nvSpPr>
        <p:spPr>
          <a:xfrm>
            <a:off x="3432313" y="4678017"/>
            <a:ext cx="4969565" cy="1015663"/>
          </a:xfrm>
          <a:prstGeom prst="rect">
            <a:avLst/>
          </a:prstGeom>
          <a:noFill/>
        </p:spPr>
        <p:txBody>
          <a:bodyPr wrap="square" rtlCol="0">
            <a:spAutoFit/>
          </a:bodyPr>
          <a:lstStyle/>
          <a:p>
            <a:r>
              <a:rPr lang="en-IN" sz="2000" b="1" dirty="0"/>
              <a:t>We use the Pickle to save our model. Filename as house_price_prediction. We load the data in the read mode. </a:t>
            </a:r>
          </a:p>
        </p:txBody>
      </p:sp>
    </p:spTree>
    <p:extLst>
      <p:ext uri="{BB962C8B-B14F-4D97-AF65-F5344CB8AC3E}">
        <p14:creationId xmlns:p14="http://schemas.microsoft.com/office/powerpoint/2010/main" val="8760121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89366-B63B-A4A2-5134-D336EEB673D0}"/>
              </a:ext>
            </a:extLst>
          </p:cNvPr>
          <p:cNvSpPr>
            <a:spLocks noGrp="1"/>
          </p:cNvSpPr>
          <p:nvPr>
            <p:ph type="title"/>
          </p:nvPr>
        </p:nvSpPr>
        <p:spPr>
          <a:xfrm>
            <a:off x="1722850" y="268356"/>
            <a:ext cx="10018713" cy="665922"/>
          </a:xfrm>
          <a:ln>
            <a:solidFill>
              <a:schemeClr val="bg2">
                <a:lumMod val="10000"/>
              </a:schemeClr>
            </a:solidFill>
          </a:ln>
          <a:effectLst>
            <a:outerShdw blurRad="50800" dist="38100" dir="16200000" rotWithShape="0">
              <a:prstClr val="black">
                <a:alpha val="40000"/>
              </a:prstClr>
            </a:outerShdw>
          </a:effectLst>
        </p:spPr>
        <p:txBody>
          <a:bodyPr>
            <a:normAutofit fontScale="90000"/>
          </a:bodyPr>
          <a:lstStyle/>
          <a:p>
            <a:r>
              <a:rPr lang="en-IN" dirty="0">
                <a:latin typeface="Algerian" panose="04020705040A02060702" pitchFamily="82" charset="0"/>
              </a:rPr>
              <a:t>Predicted and Actual Value</a:t>
            </a:r>
          </a:p>
        </p:txBody>
      </p:sp>
      <p:pic>
        <p:nvPicPr>
          <p:cNvPr id="5" name="Content Placeholder 4">
            <a:extLst>
              <a:ext uri="{FF2B5EF4-FFF2-40B4-BE49-F238E27FC236}">
                <a16:creationId xmlns:a16="http://schemas.microsoft.com/office/drawing/2014/main" id="{62BD14B3-3EB0-4084-B289-618F199D6F07}"/>
              </a:ext>
            </a:extLst>
          </p:cNvPr>
          <p:cNvPicPr>
            <a:picLocks noGrp="1" noChangeAspect="1"/>
          </p:cNvPicPr>
          <p:nvPr>
            <p:ph idx="1"/>
          </p:nvPr>
        </p:nvPicPr>
        <p:blipFill>
          <a:blip r:embed="rId2"/>
          <a:stretch>
            <a:fillRect/>
          </a:stretch>
        </p:blipFill>
        <p:spPr>
          <a:xfrm>
            <a:off x="2676939" y="1066801"/>
            <a:ext cx="7818783" cy="4247321"/>
          </a:xfrm>
        </p:spPr>
      </p:pic>
      <p:pic>
        <p:nvPicPr>
          <p:cNvPr id="9" name="Picture 8">
            <a:extLst>
              <a:ext uri="{FF2B5EF4-FFF2-40B4-BE49-F238E27FC236}">
                <a16:creationId xmlns:a16="http://schemas.microsoft.com/office/drawing/2014/main" id="{F6E52CBD-7E6D-2A8A-936D-712918CF3024}"/>
              </a:ext>
            </a:extLst>
          </p:cNvPr>
          <p:cNvPicPr>
            <a:picLocks noChangeAspect="1"/>
          </p:cNvPicPr>
          <p:nvPr/>
        </p:nvPicPr>
        <p:blipFill>
          <a:blip r:embed="rId3"/>
          <a:stretch>
            <a:fillRect/>
          </a:stretch>
        </p:blipFill>
        <p:spPr>
          <a:xfrm>
            <a:off x="2676939" y="5314122"/>
            <a:ext cx="1934818" cy="1571625"/>
          </a:xfrm>
          <a:prstGeom prst="rect">
            <a:avLst/>
          </a:prstGeom>
        </p:spPr>
      </p:pic>
    </p:spTree>
    <p:extLst>
      <p:ext uri="{BB962C8B-B14F-4D97-AF65-F5344CB8AC3E}">
        <p14:creationId xmlns:p14="http://schemas.microsoft.com/office/powerpoint/2010/main" val="4036027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C19DC-344D-F7C6-04D6-2EC7AB2E1389}"/>
              </a:ext>
            </a:extLst>
          </p:cNvPr>
          <p:cNvSpPr>
            <a:spLocks noGrp="1"/>
          </p:cNvSpPr>
          <p:nvPr>
            <p:ph type="title"/>
          </p:nvPr>
        </p:nvSpPr>
        <p:spPr>
          <a:effectLst>
            <a:outerShdw blurRad="50800" dist="38100" dir="2700000" algn="tl" rotWithShape="0">
              <a:prstClr val="black">
                <a:alpha val="40000"/>
              </a:prstClr>
            </a:outerShdw>
          </a:effectLst>
        </p:spPr>
        <p:txBody>
          <a:bodyPr/>
          <a:lstStyle/>
          <a:p>
            <a:r>
              <a:rPr lang="en-IN" dirty="0">
                <a:latin typeface="Bahnschrift SemiBold" panose="020B0502040204020203" pitchFamily="34" charset="0"/>
              </a:rPr>
              <a:t>Conclusion</a:t>
            </a:r>
          </a:p>
        </p:txBody>
      </p:sp>
      <p:sp>
        <p:nvSpPr>
          <p:cNvPr id="3" name="Content Placeholder 2">
            <a:extLst>
              <a:ext uri="{FF2B5EF4-FFF2-40B4-BE49-F238E27FC236}">
                <a16:creationId xmlns:a16="http://schemas.microsoft.com/office/drawing/2014/main" id="{5FFC62BF-49F5-3A74-E177-1C1622FC395E}"/>
              </a:ext>
            </a:extLst>
          </p:cNvPr>
          <p:cNvSpPr>
            <a:spLocks noGrp="1"/>
          </p:cNvSpPr>
          <p:nvPr>
            <p:ph idx="1"/>
          </p:nvPr>
        </p:nvSpPr>
        <p:spPr/>
        <p:txBody>
          <a:bodyPr>
            <a:normAutofit fontScale="92500" lnSpcReduction="20000"/>
          </a:bodyPr>
          <a:lstStyle/>
          <a:p>
            <a:r>
              <a:rPr lang="en-IN" sz="2000" dirty="0">
                <a:latin typeface="Times New Roman" panose="02020603050405020304" pitchFamily="18" charset="0"/>
                <a:cs typeface="Times New Roman" panose="02020603050405020304" pitchFamily="18" charset="0"/>
              </a:rPr>
              <a:t> In this project we have used various machine learning model and cross validation score to make the prediction.</a:t>
            </a:r>
          </a:p>
          <a:p>
            <a:r>
              <a:rPr lang="en-IN" sz="2000" dirty="0">
                <a:latin typeface="Times New Roman" panose="02020603050405020304" pitchFamily="18" charset="0"/>
                <a:cs typeface="Times New Roman" panose="02020603050405020304" pitchFamily="18" charset="0"/>
              </a:rPr>
              <a:t> We have checked the r2 score, mean squared error and mean absolute error of data.</a:t>
            </a:r>
          </a:p>
          <a:p>
            <a:r>
              <a:rPr lang="en-IN" sz="2000" dirty="0">
                <a:latin typeface="Times New Roman" panose="02020603050405020304" pitchFamily="18" charset="0"/>
                <a:cs typeface="Times New Roman" panose="02020603050405020304" pitchFamily="18" charset="0"/>
              </a:rPr>
              <a:t> We have done the feature engineering, exploratory data analysis and cleaning of data.</a:t>
            </a:r>
          </a:p>
          <a:p>
            <a:r>
              <a:rPr lang="en-IN" sz="2000" dirty="0">
                <a:latin typeface="Times New Roman" panose="02020603050405020304" pitchFamily="18" charset="0"/>
                <a:cs typeface="Times New Roman" panose="02020603050405020304" pitchFamily="18" charset="0"/>
              </a:rPr>
              <a:t> We analyse the each features and check the correlation of data. Removed the skewness and Outliers using the appropriate technique to give the good accuracy.</a:t>
            </a:r>
          </a:p>
          <a:p>
            <a:r>
              <a:rPr lang="en-IN" sz="2000" dirty="0">
                <a:latin typeface="Times New Roman" panose="02020603050405020304" pitchFamily="18" charset="0"/>
                <a:cs typeface="Times New Roman" panose="02020603050405020304" pitchFamily="18" charset="0"/>
              </a:rPr>
              <a:t> We use the hyper parameter tuning to increase the accuracy.</a:t>
            </a:r>
          </a:p>
          <a:p>
            <a:r>
              <a:rPr lang="en-IN" sz="2000" dirty="0">
                <a:latin typeface="Times New Roman" panose="02020603050405020304" pitchFamily="18" charset="0"/>
                <a:cs typeface="Times New Roman" panose="02020603050405020304" pitchFamily="18" charset="0"/>
              </a:rPr>
              <a:t> We use the variance inflation factor to remove the multi-collinearity.</a:t>
            </a:r>
          </a:p>
          <a:p>
            <a:r>
              <a:rPr lang="en-IN" sz="2000" dirty="0">
                <a:latin typeface="Times New Roman" panose="02020603050405020304" pitchFamily="18" charset="0"/>
                <a:cs typeface="Times New Roman" panose="02020603050405020304" pitchFamily="18" charset="0"/>
              </a:rPr>
              <a:t> Based on our prediction, it will provide a good insight to make the prediction of house price.</a:t>
            </a:r>
          </a:p>
        </p:txBody>
      </p:sp>
    </p:spTree>
    <p:extLst>
      <p:ext uri="{BB962C8B-B14F-4D97-AF65-F5344CB8AC3E}">
        <p14:creationId xmlns:p14="http://schemas.microsoft.com/office/powerpoint/2010/main" val="20887457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2D4061-E48C-D979-5598-D53F1A91F9D3}"/>
              </a:ext>
            </a:extLst>
          </p:cNvPr>
          <p:cNvSpPr txBox="1"/>
          <p:nvPr/>
        </p:nvSpPr>
        <p:spPr>
          <a:xfrm>
            <a:off x="4558748" y="2690191"/>
            <a:ext cx="4312399" cy="1015663"/>
          </a:xfrm>
          <a:prstGeom prst="rect">
            <a:avLst/>
          </a:prstGeom>
          <a:noFill/>
          <a:effectLst>
            <a:outerShdw blurRad="63500" sx="102000" sy="102000" algn="ctr" rotWithShape="0">
              <a:prstClr val="black">
                <a:alpha val="40000"/>
              </a:prstClr>
            </a:outerShdw>
          </a:effectLst>
        </p:spPr>
        <p:txBody>
          <a:bodyPr wrap="none" rtlCol="0">
            <a:spAutoFit/>
          </a:bodyPr>
          <a:lstStyle/>
          <a:p>
            <a:r>
              <a:rPr lang="en-IN" sz="6000" dirty="0">
                <a:latin typeface="Algerian" panose="04020705040A02060702" pitchFamily="82" charset="0"/>
              </a:rPr>
              <a:t>Thank you</a:t>
            </a:r>
          </a:p>
        </p:txBody>
      </p:sp>
    </p:spTree>
    <p:extLst>
      <p:ext uri="{BB962C8B-B14F-4D97-AF65-F5344CB8AC3E}">
        <p14:creationId xmlns:p14="http://schemas.microsoft.com/office/powerpoint/2010/main" val="271529164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88AA7-FB6A-BE87-3619-02695D13214F}"/>
              </a:ext>
            </a:extLst>
          </p:cNvPr>
          <p:cNvSpPr>
            <a:spLocks noGrp="1"/>
          </p:cNvSpPr>
          <p:nvPr>
            <p:ph type="title"/>
          </p:nvPr>
        </p:nvSpPr>
        <p:spPr>
          <a:xfrm>
            <a:off x="2592924" y="624109"/>
            <a:ext cx="8911687" cy="6001977"/>
          </a:xfrm>
        </p:spPr>
        <p:txBody>
          <a:bodyPr>
            <a:normAutofit fontScale="90000"/>
          </a:bodyPr>
          <a:lstStyle/>
          <a:p>
            <a:r>
              <a:rPr lang="en-IN" sz="2000" u="sng" dirty="0">
                <a:solidFill>
                  <a:srgbClr val="7030A0"/>
                </a:solidFill>
                <a:latin typeface="Algerian" panose="04020705040A02060702" pitchFamily="82" charset="0"/>
              </a:rPr>
              <a:t>Overview:</a:t>
            </a:r>
            <a:br>
              <a:rPr lang="en-IN" sz="1800" dirty="0"/>
            </a:br>
            <a:br>
              <a:rPr lang="en-IN" sz="1800" dirty="0"/>
            </a:br>
            <a:r>
              <a:rPr lang="en-IN" sz="1800" dirty="0"/>
              <a:t>  </a:t>
            </a: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In the Housing Price Prediction project we will look into</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 How to Analysis the data of housing prediction datasets?</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 How to describe data through Visualization?</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 How to convert Categorical data to Numerical Data?</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 How to check the Correlation of data?</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 What are the steps of Exploratory Data Analysis?</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Cleaning of Data</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Model Building</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Hyper parameter tuning</a:t>
            </a: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br>
              <a:rPr lang="en-IN" sz="2000" dirty="0">
                <a:solidFill>
                  <a:schemeClr val="tx1">
                    <a:lumMod val="95000"/>
                    <a:lumOff val="5000"/>
                  </a:schemeClr>
                </a:solidFill>
                <a:latin typeface="Times New Roman" panose="02020603050405020304" pitchFamily="18" charset="0"/>
                <a:cs typeface="Times New Roman" panose="02020603050405020304" pitchFamily="18" charset="0"/>
              </a:rPr>
            </a:b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 Predicting the House Price for Test Dataset</a:t>
            </a:r>
            <a:r>
              <a:rPr lang="en-IN" sz="2000" dirty="0">
                <a:solidFill>
                  <a:schemeClr val="bg1">
                    <a:lumMod val="50000"/>
                  </a:schemeClr>
                </a:solidFill>
                <a:latin typeface="Times New Roman" panose="02020603050405020304" pitchFamily="18" charset="0"/>
                <a:cs typeface="Times New Roman" panose="02020603050405020304" pitchFamily="18" charset="0"/>
              </a:rPr>
              <a:t>.</a:t>
            </a:r>
            <a:br>
              <a:rPr lang="en-IN" sz="2000" dirty="0">
                <a:solidFill>
                  <a:schemeClr val="bg1">
                    <a:lumMod val="50000"/>
                  </a:schemeClr>
                </a:solidFill>
                <a:latin typeface="Times New Roman" panose="02020603050405020304" pitchFamily="18" charset="0"/>
                <a:cs typeface="Times New Roman" panose="02020603050405020304" pitchFamily="18" charset="0"/>
              </a:rPr>
            </a:br>
            <a:br>
              <a:rPr lang="en-IN" sz="2000" dirty="0">
                <a:solidFill>
                  <a:schemeClr val="bg1">
                    <a:lumMod val="50000"/>
                  </a:schemeClr>
                </a:solidFill>
                <a:latin typeface="Times New Roman" panose="02020603050405020304" pitchFamily="18" charset="0"/>
                <a:cs typeface="Times New Roman" panose="02020603050405020304" pitchFamily="18" charset="0"/>
              </a:rPr>
            </a:br>
            <a:br>
              <a:rPr lang="en-IN" sz="1800" dirty="0"/>
            </a:br>
            <a:br>
              <a:rPr lang="en-IN" sz="1800" dirty="0"/>
            </a:br>
            <a:br>
              <a:rPr lang="en-IN" sz="1800" dirty="0"/>
            </a:br>
            <a:br>
              <a:rPr lang="en-IN" sz="1800" dirty="0"/>
            </a:br>
            <a:br>
              <a:rPr lang="en-IN" dirty="0"/>
            </a:br>
            <a:br>
              <a:rPr lang="en-IN" dirty="0"/>
            </a:br>
            <a:br>
              <a:rPr lang="en-IN" dirty="0"/>
            </a:br>
            <a:endParaRPr lang="en-IN" dirty="0"/>
          </a:p>
        </p:txBody>
      </p:sp>
    </p:spTree>
    <p:extLst>
      <p:ext uri="{BB962C8B-B14F-4D97-AF65-F5344CB8AC3E}">
        <p14:creationId xmlns:p14="http://schemas.microsoft.com/office/powerpoint/2010/main" val="1600556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9FA26-0116-0A96-2388-56321A604FA5}"/>
              </a:ext>
            </a:extLst>
          </p:cNvPr>
          <p:cNvSpPr>
            <a:spLocks noGrp="1"/>
          </p:cNvSpPr>
          <p:nvPr>
            <p:ph type="title"/>
          </p:nvPr>
        </p:nvSpPr>
        <p:spPr>
          <a:xfrm>
            <a:off x="3275013" y="234205"/>
            <a:ext cx="9905998" cy="1478570"/>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lstStyle/>
          <a:p>
            <a:r>
              <a:rPr lang="en-IN" dirty="0">
                <a:solidFill>
                  <a:schemeClr val="bg1">
                    <a:lumMod val="95000"/>
                    <a:lumOff val="5000"/>
                  </a:schemeClr>
                </a:solidFill>
              </a:rPr>
              <a:t>Problem Statement</a:t>
            </a:r>
          </a:p>
        </p:txBody>
      </p:sp>
      <p:sp>
        <p:nvSpPr>
          <p:cNvPr id="3" name="Content Placeholder 2">
            <a:extLst>
              <a:ext uri="{FF2B5EF4-FFF2-40B4-BE49-F238E27FC236}">
                <a16:creationId xmlns:a16="http://schemas.microsoft.com/office/drawing/2014/main" id="{70B54E68-5EE9-90B5-C802-85AF93047C22}"/>
              </a:ext>
            </a:extLst>
          </p:cNvPr>
          <p:cNvSpPr>
            <a:spLocks noGrp="1"/>
          </p:cNvSpPr>
          <p:nvPr>
            <p:ph idx="1"/>
          </p:nvPr>
        </p:nvSpPr>
        <p:spPr>
          <a:xfrm>
            <a:off x="1260682" y="1467609"/>
            <a:ext cx="9905999" cy="4191070"/>
          </a:xfrm>
        </p:spPr>
        <p:txBody>
          <a:bodyPr>
            <a:noAutofit/>
          </a:bodyPr>
          <a:lstStyle/>
          <a:p>
            <a:pPr marL="0" indent="0">
              <a:buNone/>
            </a:pPr>
            <a:r>
              <a:rPr lang="en-IN" dirty="0"/>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a:t>
            </a:r>
          </a:p>
          <a:p>
            <a:pPr marL="0" indent="0">
              <a:buNone/>
            </a:pPr>
            <a:r>
              <a:rPr lang="en-IN" dirty="0"/>
              <a:t>The company is looking at prospective properties to buy houses to enter the market. You are required to build a model  using Machine Learning in order to predict the actual value of the prospective properties and decide whether to invest </a:t>
            </a:r>
            <a:r>
              <a:rPr lang="en-US" dirty="0"/>
              <a:t>in them or not. For this company wants to know: </a:t>
            </a:r>
          </a:p>
          <a:p>
            <a:pPr marL="0" indent="0">
              <a:buNone/>
            </a:pPr>
            <a:r>
              <a:rPr lang="en-US" dirty="0"/>
              <a:t>• Which variables are important to predict the price of variable? </a:t>
            </a:r>
          </a:p>
          <a:p>
            <a:pPr marL="0" indent="0">
              <a:buNone/>
            </a:pPr>
            <a:r>
              <a:rPr lang="en-US" dirty="0"/>
              <a:t>• How do these variables describe the price of the house?</a:t>
            </a:r>
            <a:endParaRPr lang="en-IN" dirty="0"/>
          </a:p>
          <a:p>
            <a:endParaRPr lang="en-IN" sz="1600" dirty="0"/>
          </a:p>
        </p:txBody>
      </p:sp>
    </p:spTree>
    <p:extLst>
      <p:ext uri="{BB962C8B-B14F-4D97-AF65-F5344CB8AC3E}">
        <p14:creationId xmlns:p14="http://schemas.microsoft.com/office/powerpoint/2010/main" val="4072271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3F321-CDC6-ABAA-E312-71905C01AEFA}"/>
              </a:ext>
            </a:extLst>
          </p:cNvPr>
          <p:cNvSpPr>
            <a:spLocks noGrp="1"/>
          </p:cNvSpPr>
          <p:nvPr>
            <p:ph type="title"/>
          </p:nvPr>
        </p:nvSpPr>
        <p:spPr>
          <a:xfrm>
            <a:off x="1141413" y="618518"/>
            <a:ext cx="9905998" cy="1478570"/>
          </a:xfr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txBody>
          <a:bodyPr/>
          <a:lstStyle/>
          <a:p>
            <a:pPr algn="ctr"/>
            <a:r>
              <a:rPr lang="en-IN" dirty="0">
                <a:solidFill>
                  <a:schemeClr val="accent3">
                    <a:lumMod val="75000"/>
                  </a:schemeClr>
                </a:solidFill>
                <a:latin typeface="Times New Roman" panose="02020603050405020304" pitchFamily="18" charset="0"/>
                <a:cs typeface="Times New Roman" panose="02020603050405020304" pitchFamily="18" charset="0"/>
              </a:rPr>
              <a:t>Problem Understanding</a:t>
            </a:r>
          </a:p>
        </p:txBody>
      </p:sp>
      <p:sp>
        <p:nvSpPr>
          <p:cNvPr id="3" name="Content Placeholder 2">
            <a:extLst>
              <a:ext uri="{FF2B5EF4-FFF2-40B4-BE49-F238E27FC236}">
                <a16:creationId xmlns:a16="http://schemas.microsoft.com/office/drawing/2014/main" id="{75B5E890-51E0-27E1-D2C1-A55133D367A5}"/>
              </a:ext>
            </a:extLst>
          </p:cNvPr>
          <p:cNvSpPr>
            <a:spLocks noGrp="1"/>
          </p:cNvSpPr>
          <p:nvPr>
            <p:ph idx="1"/>
          </p:nvPr>
        </p:nvSpPr>
        <p:spPr>
          <a:xfrm>
            <a:off x="1141413" y="1908293"/>
            <a:ext cx="9905999" cy="3541714"/>
          </a:xfrm>
        </p:spPr>
        <p:txBody>
          <a:bodyPr>
            <a:normAutofit fontScale="92500" lnSpcReduction="20000"/>
          </a:bodyPr>
          <a:lstStyle/>
          <a:p>
            <a:r>
              <a:rPr lang="en-IN" dirty="0"/>
              <a:t> House price prediction help the developer to predict the price in the real estate to buy the house at the right time to the affordable price. The price of house is drastically increasing day by day. </a:t>
            </a:r>
          </a:p>
          <a:p>
            <a:r>
              <a:rPr lang="en-IN" dirty="0"/>
              <a:t> The house of price depends on various features based on locality, size of house, year of house since build, material used in building the house. Facilities like parking, play ground, gym, airport, bus stand, railways station. In this type of area the price of house will be high.</a:t>
            </a:r>
          </a:p>
          <a:p>
            <a:r>
              <a:rPr lang="en-IN" dirty="0"/>
              <a:t>As a data scientist, we have to predicted the price of house by analysis the various features</a:t>
            </a:r>
          </a:p>
        </p:txBody>
      </p:sp>
    </p:spTree>
    <p:extLst>
      <p:ext uri="{BB962C8B-B14F-4D97-AF65-F5344CB8AC3E}">
        <p14:creationId xmlns:p14="http://schemas.microsoft.com/office/powerpoint/2010/main" val="3025317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7ECFD-5009-9C9F-7435-D8A6F9FE2039}"/>
              </a:ext>
            </a:extLst>
          </p:cNvPr>
          <p:cNvSpPr>
            <a:spLocks noGrp="1"/>
          </p:cNvSpPr>
          <p:nvPr>
            <p:ph type="title"/>
          </p:nvPr>
        </p:nvSpPr>
        <p:spPr>
          <a:xfrm>
            <a:off x="677334" y="609600"/>
            <a:ext cx="8596668" cy="809767"/>
          </a:xfrm>
        </p:spPr>
        <p:txBody>
          <a:bodyPr/>
          <a:lstStyle/>
          <a:p>
            <a:r>
              <a:rPr lang="en-IN" dirty="0"/>
              <a:t>Importance of House Price Prediction</a:t>
            </a:r>
          </a:p>
        </p:txBody>
      </p:sp>
      <p:sp>
        <p:nvSpPr>
          <p:cNvPr id="3" name="Content Placeholder 2">
            <a:extLst>
              <a:ext uri="{FF2B5EF4-FFF2-40B4-BE49-F238E27FC236}">
                <a16:creationId xmlns:a16="http://schemas.microsoft.com/office/drawing/2014/main" id="{2368C455-4697-29D2-18DC-338902C37DC3}"/>
              </a:ext>
            </a:extLst>
          </p:cNvPr>
          <p:cNvSpPr>
            <a:spLocks noGrp="1"/>
          </p:cNvSpPr>
          <p:nvPr>
            <p:ph idx="1"/>
          </p:nvPr>
        </p:nvSpPr>
        <p:spPr>
          <a:xfrm>
            <a:off x="677334" y="1419367"/>
            <a:ext cx="8596668" cy="4621995"/>
          </a:xfrm>
        </p:spPr>
        <p:txBody>
          <a:bodyPr/>
          <a:lstStyle/>
          <a:p>
            <a:r>
              <a:rPr lang="en-IN" dirty="0"/>
              <a:t>House price prediction is very important in predicting the price of house in the real estate.</a:t>
            </a:r>
          </a:p>
          <a:p>
            <a:r>
              <a:rPr lang="en-IN" dirty="0"/>
              <a:t> In the Earlier days we buy the house by the size and locality.</a:t>
            </a:r>
          </a:p>
          <a:p>
            <a:r>
              <a:rPr lang="en-IN" dirty="0"/>
              <a:t> Nowadays we buy house only when we have more information like what are the facilities have near the house. Lots of question raise when we tends to buy a house. Is the school near to house? Is there Parking facilities? Is there play ground available for kids? Grocery store and necessary usage items available near to house etc. All this things matter when we buy the house.</a:t>
            </a:r>
          </a:p>
          <a:p>
            <a:r>
              <a:rPr lang="en-IN" dirty="0"/>
              <a:t> Based on this information, we predict the price of house. If there is no facilities that area price of house will be less as compare to that area where all the facilities are provided.</a:t>
            </a:r>
          </a:p>
          <a:p>
            <a:r>
              <a:rPr lang="en-IN" dirty="0"/>
              <a:t> To predict price of house, we gather lot’s of information and analyses it to give a better prediction in the real estate.</a:t>
            </a:r>
          </a:p>
        </p:txBody>
      </p:sp>
    </p:spTree>
    <p:extLst>
      <p:ext uri="{BB962C8B-B14F-4D97-AF65-F5344CB8AC3E}">
        <p14:creationId xmlns:p14="http://schemas.microsoft.com/office/powerpoint/2010/main" val="968479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63FDB-65DF-3F44-DB9C-C149F7F972E9}"/>
              </a:ext>
            </a:extLst>
          </p:cNvPr>
          <p:cNvSpPr>
            <a:spLocks noGrp="1"/>
          </p:cNvSpPr>
          <p:nvPr>
            <p:ph type="title"/>
          </p:nvPr>
        </p:nvSpPr>
        <p:spPr>
          <a:xfrm>
            <a:off x="646111" y="452718"/>
            <a:ext cx="9404723" cy="713473"/>
          </a:xfrm>
        </p:spPr>
        <p:txBody>
          <a:bodyPr/>
          <a:lstStyle/>
          <a:p>
            <a:pPr algn="ctr"/>
            <a:r>
              <a:rPr lang="en-IN" sz="4000" dirty="0">
                <a:solidFill>
                  <a:schemeClr val="tx2">
                    <a:lumMod val="90000"/>
                  </a:schemeClr>
                </a:solidFill>
                <a:latin typeface="Arial Black" panose="020B0A04020102020204" pitchFamily="34" charset="0"/>
              </a:rPr>
              <a:t>Exploratory Data Analysis</a:t>
            </a:r>
          </a:p>
        </p:txBody>
      </p:sp>
      <p:sp>
        <p:nvSpPr>
          <p:cNvPr id="3" name="Content Placeholder 2">
            <a:extLst>
              <a:ext uri="{FF2B5EF4-FFF2-40B4-BE49-F238E27FC236}">
                <a16:creationId xmlns:a16="http://schemas.microsoft.com/office/drawing/2014/main" id="{599E0FA1-B1B5-69B9-D539-9A470688E202}"/>
              </a:ext>
            </a:extLst>
          </p:cNvPr>
          <p:cNvSpPr>
            <a:spLocks noGrp="1"/>
          </p:cNvSpPr>
          <p:nvPr>
            <p:ph idx="1"/>
          </p:nvPr>
        </p:nvSpPr>
        <p:spPr>
          <a:xfrm>
            <a:off x="1103312" y="1417984"/>
            <a:ext cx="8946541" cy="4830416"/>
          </a:xfrm>
        </p:spPr>
        <p:txBody>
          <a:bodyPr/>
          <a:lstStyle/>
          <a:p>
            <a:r>
              <a:rPr lang="en-IN" dirty="0"/>
              <a:t> As we begin to explore data, first we have imported the data and necessary libraries, checked the count of data. In train data there are 1168 Rows and 81 columns. In test data we have 292 rows and 80 columns.</a:t>
            </a:r>
          </a:p>
          <a:p>
            <a:r>
              <a:rPr lang="en-IN" dirty="0"/>
              <a:t> We checked the column name, unique data, info of data. Checked the statistical summary of data.</a:t>
            </a:r>
          </a:p>
          <a:p>
            <a:r>
              <a:rPr lang="en-IN" dirty="0"/>
              <a:t> In ID column the count is 1168 that means there is null no null value present in ID Column. We check the null values and in most of the columns the null value is present. We then did the imputation to replace the null values with mean if it is numerical data and replace with mode if it is categorical data.</a:t>
            </a:r>
          </a:p>
          <a:p>
            <a:r>
              <a:rPr lang="en-IN" dirty="0"/>
              <a:t> In Feature engineering, we have separated the year column into day, month and year. Then dropped the year column. We have dropped the unnecessary column present in data</a:t>
            </a:r>
          </a:p>
        </p:txBody>
      </p:sp>
      <p:pic>
        <p:nvPicPr>
          <p:cNvPr id="7" name="Picture 6">
            <a:extLst>
              <a:ext uri="{FF2B5EF4-FFF2-40B4-BE49-F238E27FC236}">
                <a16:creationId xmlns:a16="http://schemas.microsoft.com/office/drawing/2014/main" id="{F4C25D93-B59C-F8EC-42D2-A2BA7A9DEC3B}"/>
              </a:ext>
            </a:extLst>
          </p:cNvPr>
          <p:cNvPicPr>
            <a:picLocks noChangeAspect="1"/>
          </p:cNvPicPr>
          <p:nvPr/>
        </p:nvPicPr>
        <p:blipFill>
          <a:blip r:embed="rId2"/>
          <a:stretch>
            <a:fillRect/>
          </a:stretch>
        </p:blipFill>
        <p:spPr>
          <a:xfrm>
            <a:off x="10031118" y="0"/>
            <a:ext cx="2115139" cy="2067339"/>
          </a:xfrm>
          <a:prstGeom prst="rect">
            <a:avLst/>
          </a:prstGeom>
        </p:spPr>
      </p:pic>
    </p:spTree>
    <p:extLst>
      <p:ext uri="{BB962C8B-B14F-4D97-AF65-F5344CB8AC3E}">
        <p14:creationId xmlns:p14="http://schemas.microsoft.com/office/powerpoint/2010/main" val="3295627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D5AA3B-36D3-0C14-456A-797C978BC0A6}"/>
              </a:ext>
            </a:extLst>
          </p:cNvPr>
          <p:cNvSpPr>
            <a:spLocks noGrp="1"/>
          </p:cNvSpPr>
          <p:nvPr>
            <p:ph idx="1"/>
          </p:nvPr>
        </p:nvSpPr>
        <p:spPr>
          <a:xfrm>
            <a:off x="1103312" y="490330"/>
            <a:ext cx="8946541" cy="5758069"/>
          </a:xfrm>
        </p:spPr>
        <p:txBody>
          <a:bodyPr/>
          <a:lstStyle/>
          <a:p>
            <a:r>
              <a:rPr lang="en-IN" dirty="0"/>
              <a:t> We checked the data type, there are integer, float and object data type present.</a:t>
            </a:r>
          </a:p>
          <a:p>
            <a:r>
              <a:rPr lang="en-IN" dirty="0"/>
              <a:t> We have separate the data into categorical and numerical data. We than visualize the features using bar plot, boxplot, heatmap.</a:t>
            </a:r>
          </a:p>
          <a:p>
            <a:r>
              <a:rPr lang="en-IN" dirty="0"/>
              <a:t> Checked the skewness present in data. We removed the skewness using pre-processing technique Power Transformer.</a:t>
            </a:r>
          </a:p>
          <a:p>
            <a:r>
              <a:rPr lang="en-IN" dirty="0"/>
              <a:t> 	We converted the categorical data to numerical data using the Label Encoder.</a:t>
            </a:r>
          </a:p>
          <a:p>
            <a:r>
              <a:rPr lang="en-IN" dirty="0"/>
              <a:t> We scaled the data and checked the variance inflation factor. There is VIF present in data, we dropped the </a:t>
            </a:r>
            <a:r>
              <a:rPr lang="en-IN" dirty="0" err="1"/>
              <a:t>GrLivArea</a:t>
            </a:r>
            <a:r>
              <a:rPr lang="en-IN" dirty="0"/>
              <a:t> column as It contain high inflation factor.</a:t>
            </a:r>
          </a:p>
          <a:p>
            <a:r>
              <a:rPr lang="en-IN" dirty="0"/>
              <a:t> We have cleaned the data and processed. Now it is ready to go for training and testing.</a:t>
            </a:r>
          </a:p>
          <a:p>
            <a:r>
              <a:rPr lang="en-IN" dirty="0"/>
              <a:t> We use various machine learning models to test the data and make a good predictions.</a:t>
            </a:r>
          </a:p>
          <a:p>
            <a:endParaRPr lang="en-IN" dirty="0"/>
          </a:p>
        </p:txBody>
      </p:sp>
    </p:spTree>
    <p:extLst>
      <p:ext uri="{BB962C8B-B14F-4D97-AF65-F5344CB8AC3E}">
        <p14:creationId xmlns:p14="http://schemas.microsoft.com/office/powerpoint/2010/main" val="3428347501"/>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3.jpeg"/></Relationships>
</file>

<file path=ppt/theme/_rels/theme7.xml.rels><?xml version="1.0" encoding="UTF-8" standalone="yes"?>
<Relationships xmlns="http://schemas.openxmlformats.org/package/2006/relationships"><Relationship Id="rId1" Type="http://schemas.openxmlformats.org/officeDocument/2006/relationships/image" Target="../media/image3.jpeg"/></Relationships>
</file>

<file path=ppt/theme/_rels/theme9.xml.rels><?xml version="1.0" encoding="UTF-8" standalone="yes"?>
<Relationships xmlns="http://schemas.openxmlformats.org/package/2006/relationships"><Relationship Id="rId1" Type="http://schemas.openxmlformats.org/officeDocument/2006/relationships/image" Target="../media/image10.jpeg"/></Relationships>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10.xml><?xml version="1.0" encoding="utf-8"?>
<a:theme xmlns:a="http://schemas.openxmlformats.org/drawingml/2006/main" name="Berlin">
  <a:themeElements>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Facet">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Ion">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5.xml><?xml version="1.0" encoding="utf-8"?>
<a:theme xmlns:a="http://schemas.openxmlformats.org/drawingml/2006/main" name="Parcel">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6.xml><?xml version="1.0" encoding="utf-8"?>
<a:theme xmlns:a="http://schemas.openxmlformats.org/drawingml/2006/main" name="1_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7.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8.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9.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Template>
  <TotalTime>280</TotalTime>
  <Words>2394</Words>
  <Application>Microsoft Office PowerPoint</Application>
  <PresentationFormat>Widescreen</PresentationFormat>
  <Paragraphs>160</Paragraphs>
  <Slides>39</Slides>
  <Notes>1</Notes>
  <HiddenSlides>0</HiddenSlides>
  <MMClips>0</MMClips>
  <ScaleCrop>false</ScaleCrop>
  <HeadingPairs>
    <vt:vector size="6" baseType="variant">
      <vt:variant>
        <vt:lpstr>Fonts Used</vt:lpstr>
      </vt:variant>
      <vt:variant>
        <vt:i4>14</vt:i4>
      </vt:variant>
      <vt:variant>
        <vt:lpstr>Theme</vt:lpstr>
      </vt:variant>
      <vt:variant>
        <vt:i4>10</vt:i4>
      </vt:variant>
      <vt:variant>
        <vt:lpstr>Slide Titles</vt:lpstr>
      </vt:variant>
      <vt:variant>
        <vt:i4>39</vt:i4>
      </vt:variant>
    </vt:vector>
  </HeadingPairs>
  <TitlesOfParts>
    <vt:vector size="63" baseType="lpstr">
      <vt:lpstr>Algerian</vt:lpstr>
      <vt:lpstr>Arial</vt:lpstr>
      <vt:lpstr>Arial Black</vt:lpstr>
      <vt:lpstr>Bahnschrift SemiBold</vt:lpstr>
      <vt:lpstr>Calibri</vt:lpstr>
      <vt:lpstr>Century Gothic</vt:lpstr>
      <vt:lpstr>Corbel</vt:lpstr>
      <vt:lpstr>Gill Sans MT</vt:lpstr>
      <vt:lpstr>Lucida Handwriting</vt:lpstr>
      <vt:lpstr>Times New Roman</vt:lpstr>
      <vt:lpstr>Trebuchet MS</vt:lpstr>
      <vt:lpstr>Tw Cen MT</vt:lpstr>
      <vt:lpstr>Wingdings</vt:lpstr>
      <vt:lpstr>Wingdings 3</vt:lpstr>
      <vt:lpstr>Wisp</vt:lpstr>
      <vt:lpstr>Circuit</vt:lpstr>
      <vt:lpstr>Facet</vt:lpstr>
      <vt:lpstr>Ion</vt:lpstr>
      <vt:lpstr>Parcel</vt:lpstr>
      <vt:lpstr>1_Wisp</vt:lpstr>
      <vt:lpstr>Ion Boardroom</vt:lpstr>
      <vt:lpstr>Vapor Trail</vt:lpstr>
      <vt:lpstr>Parallax</vt:lpstr>
      <vt:lpstr>Berlin</vt:lpstr>
      <vt:lpstr>Housing PRICE PREDICTION</vt:lpstr>
      <vt:lpstr>PowerPoint Presentation</vt:lpstr>
      <vt:lpstr>Content</vt:lpstr>
      <vt:lpstr>Overview:    In the Housing Price Prediction project we will look into   * How to Analysis the data of housing prediction datasets?     * How to describe data through Visualization?    * How to convert Categorical data to Numerical Data?    * How to check the Correlation of data?   * What are the steps of Exploratory Data Analysis?   * Cleaning of Data  * Model Building  * Hyper parameter tuning  * Predicting the House Price for Test Dataset.         </vt:lpstr>
      <vt:lpstr>Problem Statement</vt:lpstr>
      <vt:lpstr>Problem Understanding</vt:lpstr>
      <vt:lpstr>Importance of House Price Prediction</vt:lpstr>
      <vt:lpstr>Exploratory Data Analysis</vt:lpstr>
      <vt:lpstr>PowerPoint Presentation</vt:lpstr>
      <vt:lpstr>PowerPoint Presentation</vt:lpstr>
      <vt:lpstr>PowerPoint Presentation</vt:lpstr>
      <vt:lpstr>PowerPoint Presentation</vt:lpstr>
      <vt:lpstr>Observation</vt:lpstr>
      <vt:lpstr>PowerPoint Presentation</vt:lpstr>
      <vt:lpstr>PowerPoint Presentation</vt:lpstr>
      <vt:lpstr>PowerPoint Presentation</vt:lpstr>
      <vt:lpstr>PowerPoint Presentation</vt:lpstr>
      <vt:lpstr>INSIGHT:</vt:lpstr>
      <vt:lpstr>Outliers in train data</vt:lpstr>
      <vt:lpstr>Outliers in TEST DATA</vt:lpstr>
      <vt:lpstr>PowerPoint Presentation</vt:lpstr>
      <vt:lpstr>PowerPoint Presentation</vt:lpstr>
      <vt:lpstr>Data cleaning</vt:lpstr>
      <vt:lpstr>Model Building:</vt:lpstr>
      <vt:lpstr>Linear Regression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CROSS VALIDATION SCORE</vt:lpstr>
      <vt:lpstr>Hyper Parameter Tuning</vt:lpstr>
      <vt:lpstr>Saving the Model</vt:lpstr>
      <vt:lpstr>Predicted and Actual Value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PRICE PREDICTION</dc:title>
  <dc:creator>Aamina Ruvaida</dc:creator>
  <cp:lastModifiedBy>Aamina Ruvaida</cp:lastModifiedBy>
  <cp:revision>14</cp:revision>
  <dcterms:created xsi:type="dcterms:W3CDTF">2022-05-16T08:21:54Z</dcterms:created>
  <dcterms:modified xsi:type="dcterms:W3CDTF">2022-05-19T09:20:16Z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